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2"/>
  </p:notesMasterIdLst>
  <p:sldIdLst>
    <p:sldId id="274" r:id="rId5"/>
    <p:sldId id="299" r:id="rId6"/>
    <p:sldId id="257" r:id="rId7"/>
    <p:sldId id="300" r:id="rId8"/>
    <p:sldId id="320" r:id="rId9"/>
    <p:sldId id="322" r:id="rId10"/>
    <p:sldId id="296" r:id="rId11"/>
    <p:sldId id="293" r:id="rId12"/>
    <p:sldId id="319" r:id="rId13"/>
    <p:sldId id="309" r:id="rId14"/>
    <p:sldId id="310" r:id="rId15"/>
    <p:sldId id="261" r:id="rId16"/>
    <p:sldId id="325" r:id="rId17"/>
    <p:sldId id="272" r:id="rId18"/>
    <p:sldId id="316" r:id="rId19"/>
    <p:sldId id="317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EEE9C65-1226-6884-B582-1F9E6FA00ED2}" name="Ramcharan, Randi R CIV OSD OUSD P-R (USA)" initials="RR" userId="S::randi.r.ramcharan.civ@mail.mil::24550bf3-b4d6-40fd-afa8-60c2a86a876a" providerId="AD"/>
  <p188:author id="{BA696EEE-563A-2E71-475F-70C35D10556B}" name="Wendland, Tristen" initials="TW" userId="S::wendlandt@magellanhealth.com::9875c5d1-f7a7-4fb7-abc1-41f48a85bbf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78"/>
    <a:srgbClr val="0087CE"/>
    <a:srgbClr val="EC6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168F6C-DE33-4F1E-9AFC-8766C3E650F4}" v="3" dt="2025-04-03T13:40:31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26"/>
    <p:restoredTop sz="95510" autoAdjust="0"/>
  </p:normalViewPr>
  <p:slideViewPr>
    <p:cSldViewPr snapToGrid="0" snapToObjects="1">
      <p:cViewPr varScale="1">
        <p:scale>
          <a:sx n="79" d="100"/>
          <a:sy n="79" d="100"/>
        </p:scale>
        <p:origin x="89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dland, Tristen" userId="9875c5d1-f7a7-4fb7-abc1-41f48a85bbf1" providerId="ADAL" clId="{351E6B75-676B-43D6-89FB-15E57A0075E9}"/>
    <pc:docChg chg="undo custSel addSld delSld modSld sldOrd">
      <pc:chgData name="Wendland, Tristen" userId="9875c5d1-f7a7-4fb7-abc1-41f48a85bbf1" providerId="ADAL" clId="{351E6B75-676B-43D6-89FB-15E57A0075E9}" dt="2025-03-07T21:31:19.845" v="44" actId="20577"/>
      <pc:docMkLst>
        <pc:docMk/>
      </pc:docMkLst>
      <pc:sldChg chg="addSp delSp modSp del mod">
        <pc:chgData name="Wendland, Tristen" userId="9875c5d1-f7a7-4fb7-abc1-41f48a85bbf1" providerId="ADAL" clId="{351E6B75-676B-43D6-89FB-15E57A0075E9}" dt="2025-03-06T20:58:08.446" v="19" actId="2696"/>
        <pc:sldMkLst>
          <pc:docMk/>
          <pc:sldMk cId="0" sldId="323"/>
        </pc:sldMkLst>
      </pc:sldChg>
      <pc:sldChg chg="addSp delSp modSp new del mod ord">
        <pc:chgData name="Wendland, Tristen" userId="9875c5d1-f7a7-4fb7-abc1-41f48a85bbf1" providerId="ADAL" clId="{351E6B75-676B-43D6-89FB-15E57A0075E9}" dt="2025-03-06T20:58:02.990" v="18" actId="2696"/>
        <pc:sldMkLst>
          <pc:docMk/>
          <pc:sldMk cId="48864580" sldId="324"/>
        </pc:sldMkLst>
      </pc:sldChg>
      <pc:sldChg chg="modSp add mod">
        <pc:chgData name="Wendland, Tristen" userId="9875c5d1-f7a7-4fb7-abc1-41f48a85bbf1" providerId="ADAL" clId="{351E6B75-676B-43D6-89FB-15E57A0075E9}" dt="2025-03-07T21:31:19.845" v="44" actId="20577"/>
        <pc:sldMkLst>
          <pc:docMk/>
          <pc:sldMk cId="0" sldId="325"/>
        </pc:sldMkLst>
        <pc:spChg chg="mod">
          <ac:chgData name="Wendland, Tristen" userId="9875c5d1-f7a7-4fb7-abc1-41f48a85bbf1" providerId="ADAL" clId="{351E6B75-676B-43D6-89FB-15E57A0075E9}" dt="2025-03-07T21:31:19.845" v="44" actId="20577"/>
          <ac:spMkLst>
            <pc:docMk/>
            <pc:sldMk cId="0" sldId="325"/>
            <ac:spMk id="27" creationId="{32AF141E-5E18-0CC5-06E1-34EFBB7CB8F0}"/>
          </ac:spMkLst>
        </pc:spChg>
        <pc:spChg chg="mod">
          <ac:chgData name="Wendland, Tristen" userId="9875c5d1-f7a7-4fb7-abc1-41f48a85bbf1" providerId="ADAL" clId="{351E6B75-676B-43D6-89FB-15E57A0075E9}" dt="2025-03-07T21:31:13.621" v="32" actId="20577"/>
          <ac:spMkLst>
            <pc:docMk/>
            <pc:sldMk cId="0" sldId="325"/>
            <ac:spMk id="72" creationId="{F1D49D2C-E2C4-2256-8724-4EAD21B2C507}"/>
          </ac:spMkLst>
        </pc:spChg>
      </pc:sldChg>
    </pc:docChg>
  </pc:docChgLst>
  <pc:docChgLst>
    <pc:chgData name="Wendland, Tristen" userId="9875c5d1-f7a7-4fb7-abc1-41f48a85bbf1" providerId="ADAL" clId="{E2168F6C-DE33-4F1E-9AFC-8766C3E650F4}"/>
    <pc:docChg chg="modSld">
      <pc:chgData name="Wendland, Tristen" userId="9875c5d1-f7a7-4fb7-abc1-41f48a85bbf1" providerId="ADAL" clId="{E2168F6C-DE33-4F1E-9AFC-8766C3E650F4}" dt="2025-04-03T13:40:31.448" v="33"/>
      <pc:docMkLst>
        <pc:docMk/>
      </pc:docMkLst>
      <pc:sldChg chg="modSp mod">
        <pc:chgData name="Wendland, Tristen" userId="9875c5d1-f7a7-4fb7-abc1-41f48a85bbf1" providerId="ADAL" clId="{E2168F6C-DE33-4F1E-9AFC-8766C3E650F4}" dt="2025-04-03T13:39:46.097" v="27" actId="20577"/>
        <pc:sldMkLst>
          <pc:docMk/>
          <pc:sldMk cId="4275716361" sldId="274"/>
        </pc:sldMkLst>
        <pc:spChg chg="mod">
          <ac:chgData name="Wendland, Tristen" userId="9875c5d1-f7a7-4fb7-abc1-41f48a85bbf1" providerId="ADAL" clId="{E2168F6C-DE33-4F1E-9AFC-8766C3E650F4}" dt="2025-04-03T13:39:46.097" v="27" actId="20577"/>
          <ac:spMkLst>
            <pc:docMk/>
            <pc:sldMk cId="4275716361" sldId="274"/>
            <ac:spMk id="7" creationId="{FC4728B2-55D5-5196-7D58-A7F5CBB14281}"/>
          </ac:spMkLst>
        </pc:spChg>
        <pc:spChg chg="mod">
          <ac:chgData name="Wendland, Tristen" userId="9875c5d1-f7a7-4fb7-abc1-41f48a85bbf1" providerId="ADAL" clId="{E2168F6C-DE33-4F1E-9AFC-8766C3E650F4}" dt="2025-04-03T13:39:12.671" v="15" actId="20577"/>
          <ac:spMkLst>
            <pc:docMk/>
            <pc:sldMk cId="4275716361" sldId="274"/>
            <ac:spMk id="8" creationId="{47520587-DF8F-8B92-7ED2-2D8CBA2543C1}"/>
          </ac:spMkLst>
        </pc:spChg>
        <pc:spChg chg="mod">
          <ac:chgData name="Wendland, Tristen" userId="9875c5d1-f7a7-4fb7-abc1-41f48a85bbf1" providerId="ADAL" clId="{E2168F6C-DE33-4F1E-9AFC-8766C3E650F4}" dt="2025-04-03T13:39:38.790" v="17"/>
          <ac:spMkLst>
            <pc:docMk/>
            <pc:sldMk cId="4275716361" sldId="274"/>
            <ac:spMk id="9" creationId="{4A17E552-49DB-9A15-8843-96A279AB41AF}"/>
          </ac:spMkLst>
        </pc:spChg>
      </pc:sldChg>
      <pc:sldChg chg="modSp mod">
        <pc:chgData name="Wendland, Tristen" userId="9875c5d1-f7a7-4fb7-abc1-41f48a85bbf1" providerId="ADAL" clId="{E2168F6C-DE33-4F1E-9AFC-8766C3E650F4}" dt="2025-04-03T13:40:31.448" v="33"/>
        <pc:sldMkLst>
          <pc:docMk/>
          <pc:sldMk cId="3944595061" sldId="317"/>
        </pc:sldMkLst>
        <pc:spChg chg="mod">
          <ac:chgData name="Wendland, Tristen" userId="9875c5d1-f7a7-4fb7-abc1-41f48a85bbf1" providerId="ADAL" clId="{E2168F6C-DE33-4F1E-9AFC-8766C3E650F4}" dt="2025-04-03T13:40:31.448" v="33"/>
          <ac:spMkLst>
            <pc:docMk/>
            <pc:sldMk cId="3944595061" sldId="317"/>
            <ac:spMk id="3" creationId="{91FC41CC-374E-2532-3341-DF831CA7CE6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71-4A3D-851C-E4CF6272A4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71-4A3D-851C-E4CF6272A4D4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871-4A3D-851C-E4CF6272A4D4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871-4A3D-851C-E4CF6272A4D4}"/>
              </c:ext>
            </c:extLst>
          </c:dPt>
          <c:dPt>
            <c:idx val="4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871-4A3D-851C-E4CF6272A4D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871-4A3D-851C-E4CF6272A4D4}"/>
              </c:ext>
            </c:extLst>
          </c:dPt>
          <c:dLbls>
            <c:dLbl>
              <c:idx val="0"/>
              <c:layout>
                <c:manualLayout>
                  <c:x val="0.1249999999999999"/>
                  <c:y val="-0.24537037037037038"/>
                </c:manualLayout>
              </c:layout>
              <c:tx>
                <c:rich>
                  <a:bodyPr/>
                  <a:lstStyle/>
                  <a:p>
                    <a:fld id="{972E3069-B16B-4F2B-9152-65269895912D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49C9C8E0-4892-4A8E-9AF5-5CAE06C47FF3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(</a:t>
                    </a:r>
                    <a:fld id="{CE54415F-6E66-4E80-80D4-D5F851805E83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871-4A3D-851C-E4CF6272A4D4}"/>
                </c:ext>
              </c:extLst>
            </c:dLbl>
            <c:dLbl>
              <c:idx val="1"/>
              <c:layout>
                <c:manualLayout>
                  <c:x val="0.16666666666666666"/>
                  <c:y val="-9.2592592592592587E-2"/>
                </c:manualLayout>
              </c:layout>
              <c:tx>
                <c:rich>
                  <a:bodyPr/>
                  <a:lstStyle/>
                  <a:p>
                    <a:fld id="{D7B95EA3-9E25-46C6-93A4-C020D1814942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FCD2E25F-9881-4917-A8F1-08F7532E194E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 (</a:t>
                    </a:r>
                    <a:fld id="{89AD431A-A0A1-43E8-ABF2-E9313E8566D1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871-4A3D-851C-E4CF6272A4D4}"/>
                </c:ext>
              </c:extLst>
            </c:dLbl>
            <c:dLbl>
              <c:idx val="2"/>
              <c:layout>
                <c:manualLayout>
                  <c:x val="0.16388888888888889"/>
                  <c:y val="3.2407407407407322E-2"/>
                </c:manualLayout>
              </c:layout>
              <c:tx>
                <c:rich>
                  <a:bodyPr/>
                  <a:lstStyle/>
                  <a:p>
                    <a:fld id="{F4013772-F2DE-4483-B337-3A0F3C9890B7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8A4DABEB-6695-4657-8B6E-1D364C965F47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 (</a:t>
                    </a:r>
                    <a:fld id="{44A1EF63-6706-4378-B958-28DA28A65947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871-4A3D-851C-E4CF6272A4D4}"/>
                </c:ext>
              </c:extLst>
            </c:dLbl>
            <c:dLbl>
              <c:idx val="3"/>
              <c:layout>
                <c:manualLayout>
                  <c:x val="0.11944444444444434"/>
                  <c:y val="0.14351851851851843"/>
                </c:manualLayout>
              </c:layout>
              <c:tx>
                <c:rich>
                  <a:bodyPr/>
                  <a:lstStyle/>
                  <a:p>
                    <a:fld id="{4CA9C4AD-31D5-4ADF-859A-03A23D45E74E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04E1436D-A604-4778-BBE5-B3AF93DBAABA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 (</a:t>
                    </a:r>
                    <a:fld id="{1AD7D283-CFD6-438B-A9D2-4D5A61F8C218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871-4A3D-851C-E4CF6272A4D4}"/>
                </c:ext>
              </c:extLst>
            </c:dLbl>
            <c:dLbl>
              <c:idx val="4"/>
              <c:layout>
                <c:manualLayout>
                  <c:x val="4.4444444444444446E-2"/>
                  <c:y val="0.19444444444444445"/>
                </c:manualLayout>
              </c:layout>
              <c:tx>
                <c:rich>
                  <a:bodyPr/>
                  <a:lstStyle/>
                  <a:p>
                    <a:fld id="{B31E0DA5-3753-468B-A1B7-500B95936F37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C1E5ED4A-DB01-4F8C-BB61-8885B704C7BE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 (</a:t>
                    </a:r>
                    <a:fld id="{EB34E420-F71A-4530-8B41-DC61AC1EC6C9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871-4A3D-851C-E4CF6272A4D4}"/>
                </c:ext>
              </c:extLst>
            </c:dLbl>
            <c:dLbl>
              <c:idx val="5"/>
              <c:layout>
                <c:manualLayout>
                  <c:x val="-0.14722222222222225"/>
                  <c:y val="-3.7037037037037125E-2"/>
                </c:manualLayout>
              </c:layout>
              <c:tx>
                <c:rich>
                  <a:bodyPr/>
                  <a:lstStyle/>
                  <a:p>
                    <a:fld id="{F4A4216B-6B4F-40A5-BDFB-7EF5F158A48B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09B7A369-FFE3-4740-838A-DCAA3EB726AF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 (</a:t>
                    </a:r>
                    <a:fld id="{C0D58E98-1EAB-4301-B979-DFECF3068027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871-4A3D-851C-E4CF6272A4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Sheet1!$A$1:$A$6</c:f>
              <c:strCache>
                <c:ptCount val="6"/>
                <c:pt idx="0">
                  <c:v>Space Force</c:v>
                </c:pt>
                <c:pt idx="1">
                  <c:v>Coast Guard</c:v>
                </c:pt>
                <c:pt idx="2">
                  <c:v>Marine Corps</c:v>
                </c:pt>
                <c:pt idx="3">
                  <c:v>Air Force</c:v>
                </c:pt>
                <c:pt idx="4">
                  <c:v>Navy</c:v>
                </c:pt>
                <c:pt idx="5">
                  <c:v>Army</c:v>
                </c:pt>
              </c:strCache>
            </c:strRef>
          </c:cat>
          <c:val>
            <c:numRef>
              <c:f>Sheet1!$B$1:$B$6</c:f>
              <c:numCache>
                <c:formatCode>General</c:formatCode>
                <c:ptCount val="6"/>
                <c:pt idx="0">
                  <c:v>3</c:v>
                </c:pt>
                <c:pt idx="1">
                  <c:v>10</c:v>
                </c:pt>
                <c:pt idx="2">
                  <c:v>135</c:v>
                </c:pt>
                <c:pt idx="3">
                  <c:v>224</c:v>
                </c:pt>
                <c:pt idx="4">
                  <c:v>398</c:v>
                </c:pt>
                <c:pt idx="5">
                  <c:v>2648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871-4A3D-851C-E4CF6272A4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80"/>
        <c:holeSize val="44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7486567524852"/>
          <c:y val="5.0925925925925923E-2"/>
          <c:w val="0.75011439728172591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17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18B-488F-BCC2-E992643F3C4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18B-488F-BCC2-E992643F3C4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22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18B-488F-BCC2-E992643F3C4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25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18B-488F-BCC2-E992643F3C4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18B-488F-BCC2-E992643F3C4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36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18B-488F-BCC2-E992643F3C4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141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18B-488F-BCC2-E992643F3C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Sheet1!$A$32:$A$38</c:f>
              <c:strCache>
                <c:ptCount val="7"/>
                <c:pt idx="0">
                  <c:v>DOI</c:v>
                </c:pt>
                <c:pt idx="1">
                  <c:v>Dept of Ed</c:v>
                </c:pt>
                <c:pt idx="2">
                  <c:v>DHS</c:v>
                </c:pt>
                <c:pt idx="3">
                  <c:v>DOJ</c:v>
                </c:pt>
                <c:pt idx="4">
                  <c:v>VA</c:v>
                </c:pt>
                <c:pt idx="5">
                  <c:v>USDA</c:v>
                </c:pt>
                <c:pt idx="6">
                  <c:v>DoD</c:v>
                </c:pt>
              </c:strCache>
            </c:strRef>
          </c:cat>
          <c:val>
            <c:numRef>
              <c:f>Sheet1!$B$32:$B$38</c:f>
              <c:numCache>
                <c:formatCode>General</c:formatCode>
                <c:ptCount val="7"/>
                <c:pt idx="0">
                  <c:v>16</c:v>
                </c:pt>
                <c:pt idx="1">
                  <c:v>24</c:v>
                </c:pt>
                <c:pt idx="2">
                  <c:v>28</c:v>
                </c:pt>
                <c:pt idx="3">
                  <c:v>31</c:v>
                </c:pt>
                <c:pt idx="4">
                  <c:v>31</c:v>
                </c:pt>
                <c:pt idx="5">
                  <c:v>74</c:v>
                </c:pt>
                <c:pt idx="6">
                  <c:v>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95-40AD-AAE9-DC406E162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910537616"/>
        <c:axId val="1149139072"/>
      </c:barChart>
      <c:catAx>
        <c:axId val="910537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49139072"/>
        <c:crosses val="autoZero"/>
        <c:auto val="1"/>
        <c:lblAlgn val="ctr"/>
        <c:lblOffset val="100"/>
        <c:noMultiLvlLbl val="0"/>
      </c:catAx>
      <c:valAx>
        <c:axId val="11491390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105376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E7-435D-9B64-6AE660C2B81E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E7-435D-9B64-6AE660C2B81E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E7-435D-9B64-6AE660C2B81E}"/>
              </c:ext>
            </c:extLst>
          </c:dPt>
          <c:dPt>
            <c:idx val="3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4E7-435D-9B64-6AE660C2B81E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4E7-435D-9B64-6AE660C2B81E}"/>
              </c:ext>
            </c:extLst>
          </c:dPt>
          <c:dLbls>
            <c:dLbl>
              <c:idx val="0"/>
              <c:layout>
                <c:manualLayout>
                  <c:x val="8.2888721999493528E-2"/>
                  <c:y val="-0.15153492499692381"/>
                </c:manualLayout>
              </c:layout>
              <c:tx>
                <c:rich>
                  <a:bodyPr/>
                  <a:lstStyle/>
                  <a:p>
                    <a:fld id="{CAB201B7-690B-457F-B502-51046D21C630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7314B098-2AFA-4200-8090-BE069D23431B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 (</a:t>
                    </a:r>
                    <a:fld id="{A5E94FEC-1241-4276-902C-65F3BF88ACDA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4E7-435D-9B64-6AE660C2B81E}"/>
                </c:ext>
              </c:extLst>
            </c:dLbl>
            <c:dLbl>
              <c:idx val="1"/>
              <c:layout>
                <c:manualLayout>
                  <c:x val="0.15552708960075048"/>
                  <c:y val="-2.841298487260854E-2"/>
                </c:manualLayout>
              </c:layout>
              <c:tx>
                <c:rich>
                  <a:bodyPr/>
                  <a:lstStyle/>
                  <a:p>
                    <a:fld id="{496C393F-EE57-40B3-A012-1987367C2F41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CAC0C33F-D6EF-4FAD-9056-C95EBB241DD3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 (</a:t>
                    </a:r>
                    <a:fld id="{5EC68205-3023-4A2C-AC07-8BA142E120B1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087865526210674"/>
                      <c:h val="0.242929426635693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4E7-435D-9B64-6AE660C2B81E}"/>
                </c:ext>
              </c:extLst>
            </c:dLbl>
            <c:dLbl>
              <c:idx val="2"/>
              <c:layout>
                <c:manualLayout>
                  <c:x val="0.13262195519918965"/>
                  <c:y val="5.6825596873846432E-2"/>
                </c:manualLayout>
              </c:layout>
              <c:tx>
                <c:rich>
                  <a:bodyPr/>
                  <a:lstStyle/>
                  <a:p>
                    <a:fld id="{9340EAB7-124B-4CFD-927C-AAB66127E98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696E1D15-614D-4C9C-A6A0-7E38F1D66287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 (</a:t>
                    </a:r>
                    <a:fld id="{6530A8D1-47CD-4E55-A98B-0C8A35509C33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4E7-435D-9B64-6AE660C2B81E}"/>
                </c:ext>
              </c:extLst>
            </c:dLbl>
            <c:dLbl>
              <c:idx val="3"/>
              <c:layout>
                <c:manualLayout>
                  <c:x val="9.6703508999409118E-2"/>
                  <c:y val="0.1231221265600006"/>
                </c:manualLayout>
              </c:layout>
              <c:tx>
                <c:rich>
                  <a:bodyPr/>
                  <a:lstStyle/>
                  <a:p>
                    <a:fld id="{3EBB6DC2-D254-45B3-ABD4-183385B769F1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33618CBE-5FF9-47F0-A05E-8511658C9DAD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 (</a:t>
                    </a:r>
                    <a:fld id="{42A8BDF4-B3B2-4542-93B3-CA23D60BD2BD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4E7-435D-9B64-6AE660C2B81E}"/>
                </c:ext>
              </c:extLst>
            </c:dLbl>
            <c:dLbl>
              <c:idx val="4"/>
              <c:layout>
                <c:manualLayout>
                  <c:x val="-0.15196265699907152"/>
                  <c:y val="-3.3148264843077084E-2"/>
                </c:manualLayout>
              </c:layout>
              <c:tx>
                <c:rich>
                  <a:bodyPr/>
                  <a:lstStyle/>
                  <a:p>
                    <a:fld id="{FA091BFD-C2F2-4D9C-9A2B-ABF05B8F8D1C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908E2AC3-12F4-4B5E-83AE-49EE1CA2E83B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 (</a:t>
                    </a:r>
                    <a:fld id="{70E18F05-DAF0-4FC6-A58E-97C17B05E9A4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4E7-435D-9B64-6AE660C2B8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'RSM by Service'!$A$22:$A$26</c:f>
              <c:strCache>
                <c:ptCount val="5"/>
                <c:pt idx="0">
                  <c:v>Space Force</c:v>
                </c:pt>
                <c:pt idx="1">
                  <c:v>Marine Corps</c:v>
                </c:pt>
                <c:pt idx="2">
                  <c:v>Air Force</c:v>
                </c:pt>
                <c:pt idx="3">
                  <c:v>Navy</c:v>
                </c:pt>
                <c:pt idx="4">
                  <c:v>Army</c:v>
                </c:pt>
              </c:strCache>
            </c:strRef>
          </c:cat>
          <c:val>
            <c:numRef>
              <c:f>'RSM by Service'!$B$22:$B$26</c:f>
              <c:numCache>
                <c:formatCode>General</c:formatCode>
                <c:ptCount val="5"/>
                <c:pt idx="0">
                  <c:v>1</c:v>
                </c:pt>
                <c:pt idx="1">
                  <c:v>20</c:v>
                </c:pt>
                <c:pt idx="2">
                  <c:v>59</c:v>
                </c:pt>
                <c:pt idx="3">
                  <c:v>85</c:v>
                </c:pt>
                <c:pt idx="4">
                  <c:v>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4E7-435D-9B64-6AE660C2B8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50"/>
        <c:holeSize val="44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C0FD1-CF3B-814D-A221-EC5913E63275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43D7C-05C2-2A40-B34A-C8895A224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84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43D7C-05C2-2A40-B34A-C8895A22487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130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Randi</a:t>
            </a:r>
            <a:endParaRPr/>
          </a:p>
        </p:txBody>
      </p:sp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43D7C-05C2-2A40-B34A-C8895A2248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37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43D7C-05C2-2A40-B34A-C8895A2248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61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041d418f4d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Tristen</a:t>
            </a:r>
            <a:endParaRPr dirty="0"/>
          </a:p>
        </p:txBody>
      </p:sp>
      <p:sp>
        <p:nvSpPr>
          <p:cNvPr id="101" name="Google Shape;101;g2041d418f4d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Randi</a:t>
            </a:r>
            <a:endParaRPr/>
          </a:p>
        </p:txBody>
      </p:sp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41853" y="2722306"/>
            <a:ext cx="3958168" cy="480131"/>
          </a:xfrm>
          <a:prstGeom prst="rect">
            <a:avLst/>
          </a:prstGeom>
        </p:spPr>
        <p:txBody>
          <a:bodyPr anchor="b" anchorCtr="0"/>
          <a:lstStyle>
            <a:lvl1pPr algn="l">
              <a:defRPr sz="2800" b="0" i="0" spc="150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Document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1853" y="3288935"/>
            <a:ext cx="3629264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0" cap="all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6E9426-A9D2-4B47-B3C0-DA050673B5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6500" y="6326675"/>
            <a:ext cx="3958167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>
                <a:solidFill>
                  <a:srgbClr val="00497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37FC4F7-BC47-84ED-F6B5-5386C5C50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500" y="5323773"/>
            <a:ext cx="3958167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00497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Presented By: Name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9510B18-958F-FE56-F3E7-535E63B71B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500" y="5612698"/>
            <a:ext cx="3958167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00497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52992855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6AAA229-DDAB-9D4F-7313-BDEE6CDB4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139" y="1445741"/>
            <a:ext cx="9642765" cy="4015945"/>
          </a:xfrm>
          <a:prstGeom prst="rect">
            <a:avLst/>
          </a:prstGeom>
        </p:spPr>
        <p:txBody>
          <a:bodyPr/>
          <a:lstStyle>
            <a:lvl1pPr marL="234950" indent="-223838">
              <a:tabLst/>
              <a:defRPr sz="2000"/>
            </a:lvl1pPr>
            <a:lvl2pPr marL="515938" indent="-280988">
              <a:tabLst/>
              <a:defRPr sz="1800"/>
            </a:lvl2pPr>
            <a:lvl3pPr marL="811213" indent="-295275">
              <a:buFont typeface="Courier New" panose="02070309020205020404" pitchFamily="49" charset="0"/>
              <a:buChar char="o"/>
              <a:tabLst/>
              <a:defRPr sz="1600"/>
            </a:lvl3pPr>
            <a:lvl4pPr marL="1033463" indent="-222250">
              <a:buClr>
                <a:srgbClr val="0087CE"/>
              </a:buClr>
              <a:tabLst/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E49008F-8E99-A68F-72DF-DC67DEED40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88178" y="6394333"/>
            <a:ext cx="537235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74C5DB-022A-764B-8211-6C4AE67DAF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100541-F650-DC46-3521-7C44EE9F7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1" y="271592"/>
            <a:ext cx="9113959" cy="452432"/>
          </a:xfrm>
        </p:spPr>
        <p:txBody>
          <a:bodyPr/>
          <a:lstStyle>
            <a:lvl1pPr>
              <a:defRPr sz="2600" b="0" i="0" spc="150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6741594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193DE7-8F35-6440-B64D-6F4EC6091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139" y="1445741"/>
            <a:ext cx="9642765" cy="4015945"/>
          </a:xfrm>
          <a:prstGeom prst="rect">
            <a:avLst/>
          </a:prstGeom>
        </p:spPr>
        <p:txBody>
          <a:bodyPr/>
          <a:lstStyle>
            <a:lvl1pPr marL="234950" indent="-223838">
              <a:tabLst/>
              <a:defRPr sz="2000"/>
            </a:lvl1pPr>
            <a:lvl2pPr marL="515938" indent="-280988">
              <a:tabLst/>
              <a:defRPr sz="1800"/>
            </a:lvl2pPr>
            <a:lvl3pPr marL="811213" indent="-295275">
              <a:buFont typeface="Courier New" panose="02070309020205020404" pitchFamily="49" charset="0"/>
              <a:buChar char="o"/>
              <a:tabLst/>
              <a:defRPr sz="1600"/>
            </a:lvl3pPr>
            <a:lvl4pPr marL="1033463" indent="-222250">
              <a:buClr>
                <a:srgbClr val="0087CE"/>
              </a:buClr>
              <a:tabLst/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863D2-587E-3E9C-5C0B-4B5A21F4F6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88178" y="6394333"/>
            <a:ext cx="537235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74C5DB-022A-764B-8211-6C4AE67DAF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ADFD2E-79C3-0184-6646-7CAE79A762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1" y="271592"/>
            <a:ext cx="9113959" cy="452432"/>
          </a:xfrm>
        </p:spPr>
        <p:txBody>
          <a:bodyPr/>
          <a:lstStyle>
            <a:lvl1pPr>
              <a:defRPr sz="2600" b="0" i="0" spc="150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4453087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7483DBA-D8BB-647E-F2C1-115C76203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139" y="1445741"/>
            <a:ext cx="9642765" cy="4015945"/>
          </a:xfrm>
          <a:prstGeom prst="rect">
            <a:avLst/>
          </a:prstGeom>
        </p:spPr>
        <p:txBody>
          <a:bodyPr/>
          <a:lstStyle>
            <a:lvl1pPr marL="234950" indent="-223838">
              <a:tabLst/>
              <a:defRPr sz="2000"/>
            </a:lvl1pPr>
            <a:lvl2pPr marL="515938" indent="-280988">
              <a:tabLst/>
              <a:defRPr sz="1800"/>
            </a:lvl2pPr>
            <a:lvl3pPr marL="811213" indent="-295275">
              <a:buFont typeface="Courier New" panose="02070309020205020404" pitchFamily="49" charset="0"/>
              <a:buChar char="o"/>
              <a:tabLst/>
              <a:defRPr sz="1600"/>
            </a:lvl3pPr>
            <a:lvl4pPr marL="1033463" indent="-222250">
              <a:buClr>
                <a:srgbClr val="0087CE"/>
              </a:buClr>
              <a:tabLst/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1501CC6-1475-7BC2-7D54-A53E880E29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88178" y="6394333"/>
            <a:ext cx="537235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74C5DB-022A-764B-8211-6C4AE67DAF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3CEFB9-0FFB-7AE5-469D-99037F388D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1" y="271592"/>
            <a:ext cx="9113959" cy="452432"/>
          </a:xfrm>
        </p:spPr>
        <p:txBody>
          <a:bodyPr/>
          <a:lstStyle>
            <a:lvl1pPr>
              <a:defRPr sz="2600" b="0" i="0" spc="150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3725953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 Cov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86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069111-7C65-6A4D-A7A6-2F8A7CAE18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6099" y="2842615"/>
            <a:ext cx="4752879" cy="93287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 b="0" i="0" spc="150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en-US" dirty="0"/>
              <a:t>Divider title</a:t>
            </a:r>
          </a:p>
        </p:txBody>
      </p:sp>
    </p:spTree>
    <p:extLst>
      <p:ext uri="{BB962C8B-B14F-4D97-AF65-F5344CB8AC3E}">
        <p14:creationId xmlns:p14="http://schemas.microsoft.com/office/powerpoint/2010/main" val="89969770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D7DA1C2-C9FD-2334-3DD1-301C1F141E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6099" y="2842615"/>
            <a:ext cx="4752879" cy="93287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 b="0" i="0" spc="150" baseline="0">
                <a:solidFill>
                  <a:srgbClr val="00497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en-US" dirty="0"/>
              <a:t>Divider title</a:t>
            </a:r>
          </a:p>
        </p:txBody>
      </p:sp>
    </p:spTree>
    <p:extLst>
      <p:ext uri="{BB962C8B-B14F-4D97-AF65-F5344CB8AC3E}">
        <p14:creationId xmlns:p14="http://schemas.microsoft.com/office/powerpoint/2010/main" val="313414404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AC5C1F1-2D2A-1E61-AFFF-2BE609C3C2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6099" y="2842615"/>
            <a:ext cx="4752879" cy="93287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 b="0" i="0" spc="150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en-US" dirty="0"/>
              <a:t>Divider title</a:t>
            </a:r>
          </a:p>
        </p:txBody>
      </p:sp>
    </p:spTree>
    <p:extLst>
      <p:ext uri="{BB962C8B-B14F-4D97-AF65-F5344CB8AC3E}">
        <p14:creationId xmlns:p14="http://schemas.microsoft.com/office/powerpoint/2010/main" val="175233516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8C8FD4-C493-FA49-BFEA-AD7B825ADA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00137" y="1562359"/>
            <a:ext cx="7314657" cy="4270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87CE"/>
                </a:solidFill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C11C6BD-806D-9A4B-8295-9ACE681E26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0137" y="2326288"/>
            <a:ext cx="7314657" cy="4270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87CE"/>
                </a:solidFill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533C1087-1E67-B14E-B321-7DA28ADB29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0137" y="3175098"/>
            <a:ext cx="7314657" cy="4270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87CE"/>
                </a:solidFill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379FEB0C-E275-D04F-92F2-29F8773871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0137" y="4023908"/>
            <a:ext cx="7314657" cy="4270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87CE"/>
                </a:solidFill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34334E2-5B04-7149-AC70-145A7C0858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0137" y="4872719"/>
            <a:ext cx="7314657" cy="4270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87CE"/>
                </a:solidFill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5F99FD-52B6-BD25-6E5A-69D2FBA0AD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1" y="271592"/>
            <a:ext cx="9113959" cy="452432"/>
          </a:xfrm>
        </p:spPr>
        <p:txBody>
          <a:bodyPr/>
          <a:lstStyle>
            <a:lvl1pPr>
              <a:defRPr sz="2600" b="0" i="0" spc="150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F1AD168-0773-8FB3-5750-016B3473A1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88178" y="6394333"/>
            <a:ext cx="537235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74C5DB-022A-764B-8211-6C4AE67DAF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16969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ACE9C-4753-8247-A28E-0A81B7C201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88178" y="6394333"/>
            <a:ext cx="537235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74C5DB-022A-764B-8211-6C4AE67DAF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9493C-E1C9-A64C-8482-39DAB4FFDE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33198" y="2259794"/>
            <a:ext cx="7314657" cy="34283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718039-A6C1-1CE6-99EF-152358F41D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1" y="271592"/>
            <a:ext cx="9113959" cy="452432"/>
          </a:xfrm>
        </p:spPr>
        <p:txBody>
          <a:bodyPr/>
          <a:lstStyle>
            <a:lvl1pPr>
              <a:defRPr sz="2600" b="0" i="0" spc="150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7950286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0572B89-92BD-3290-67B6-0D5559C87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139" y="1445741"/>
            <a:ext cx="9642765" cy="4015945"/>
          </a:xfrm>
          <a:prstGeom prst="rect">
            <a:avLst/>
          </a:prstGeom>
        </p:spPr>
        <p:txBody>
          <a:bodyPr/>
          <a:lstStyle>
            <a:lvl1pPr marL="234950" indent="-223838">
              <a:tabLst/>
              <a:defRPr sz="2000"/>
            </a:lvl1pPr>
            <a:lvl2pPr marL="515938" indent="-280988">
              <a:tabLst/>
              <a:defRPr sz="1800"/>
            </a:lvl2pPr>
            <a:lvl3pPr marL="811213" indent="-295275">
              <a:buFont typeface="Courier New" panose="02070309020205020404" pitchFamily="49" charset="0"/>
              <a:buChar char="o"/>
              <a:tabLst/>
              <a:defRPr sz="1600"/>
            </a:lvl3pPr>
            <a:lvl4pPr marL="1033463" indent="-222250">
              <a:buClr>
                <a:srgbClr val="0087CE"/>
              </a:buClr>
              <a:tabLst/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AACBFDB-9F54-C67E-8B9E-C3801EF9DA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88178" y="6394333"/>
            <a:ext cx="537235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74C5DB-022A-764B-8211-6C4AE67DAF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C5247-F1EA-5199-31B4-052FF7A84A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1" y="271592"/>
            <a:ext cx="9113959" cy="452432"/>
          </a:xfrm>
        </p:spPr>
        <p:txBody>
          <a:bodyPr/>
          <a:lstStyle>
            <a:lvl1pPr>
              <a:defRPr sz="2600" b="0" i="0" spc="150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8653716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BDD1E16-C199-C28D-C55A-A54D12ED0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139" y="1445741"/>
            <a:ext cx="9642765" cy="4015945"/>
          </a:xfrm>
          <a:prstGeom prst="rect">
            <a:avLst/>
          </a:prstGeom>
        </p:spPr>
        <p:txBody>
          <a:bodyPr/>
          <a:lstStyle>
            <a:lvl1pPr marL="234950" indent="-223838">
              <a:tabLst/>
              <a:defRPr sz="2000"/>
            </a:lvl1pPr>
            <a:lvl2pPr marL="515938" indent="-280988">
              <a:tabLst/>
              <a:defRPr sz="1800"/>
            </a:lvl2pPr>
            <a:lvl3pPr marL="811213" indent="-295275">
              <a:buFont typeface="Courier New" panose="02070309020205020404" pitchFamily="49" charset="0"/>
              <a:buChar char="o"/>
              <a:tabLst/>
              <a:defRPr sz="1600"/>
            </a:lvl3pPr>
            <a:lvl4pPr marL="1033463" indent="-222250">
              <a:buClr>
                <a:srgbClr val="0087CE"/>
              </a:buClr>
              <a:tabLst/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B92E442-B7BB-9383-0655-44FDD30F93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88178" y="6394333"/>
            <a:ext cx="537235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74C5DB-022A-764B-8211-6C4AE67DAF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3BD446E-9BB8-3545-5798-6ECA76D98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1" y="271592"/>
            <a:ext cx="9113959" cy="452432"/>
          </a:xfrm>
        </p:spPr>
        <p:txBody>
          <a:bodyPr/>
          <a:lstStyle>
            <a:lvl1pPr>
              <a:defRPr sz="2600" b="0" i="0" spc="150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0944024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A6DBB4-ECAD-4E0F-F9B3-C8B5954BC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139" y="1445741"/>
            <a:ext cx="9642765" cy="4015945"/>
          </a:xfrm>
          <a:prstGeom prst="rect">
            <a:avLst/>
          </a:prstGeom>
        </p:spPr>
        <p:txBody>
          <a:bodyPr/>
          <a:lstStyle>
            <a:lvl1pPr marL="234950" indent="-223838">
              <a:tabLst/>
              <a:defRPr sz="2000"/>
            </a:lvl1pPr>
            <a:lvl2pPr marL="515938" indent="-280988">
              <a:tabLst/>
              <a:defRPr sz="1800"/>
            </a:lvl2pPr>
            <a:lvl3pPr marL="811213" indent="-295275">
              <a:buFont typeface="Courier New" panose="02070309020205020404" pitchFamily="49" charset="0"/>
              <a:buChar char="o"/>
              <a:tabLst/>
              <a:defRPr sz="1600"/>
            </a:lvl3pPr>
            <a:lvl4pPr marL="1033463" indent="-222250">
              <a:buClr>
                <a:srgbClr val="0087CE"/>
              </a:buClr>
              <a:tabLst/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7C89F1F-EB4B-9D4E-91C6-250405EFD3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88178" y="6394333"/>
            <a:ext cx="537235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74C5DB-022A-764B-8211-6C4AE67DAF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68AA4BF-7EA1-74D2-F533-3008BE77FA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1" y="271592"/>
            <a:ext cx="9113959" cy="452432"/>
          </a:xfrm>
        </p:spPr>
        <p:txBody>
          <a:bodyPr/>
          <a:lstStyle>
            <a:lvl1pPr>
              <a:defRPr sz="2600" b="0" i="0" spc="150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1387814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59420" y="189657"/>
            <a:ext cx="11366523" cy="5355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552DE2B-67D1-5F45-A07D-E6A243137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2212" y="6485953"/>
            <a:ext cx="537235" cy="215444"/>
          </a:xfrm>
          <a:prstGeom prst="rect">
            <a:avLst/>
          </a:prstGeom>
        </p:spPr>
        <p:txBody>
          <a:bodyPr vert="horz" lIns="91440" tIns="45720" rIns="0" bIns="45720" rtlCol="0" anchor="b">
            <a:sp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174C5DB-022A-764B-8211-6C4AE67DAF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56AFA3-3399-5945-8969-3537B2CEF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555" y="1356360"/>
            <a:ext cx="11486892" cy="4575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0008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1" r:id="rId2"/>
    <p:sldLayoutId id="2147483692" r:id="rId3"/>
    <p:sldLayoutId id="2147483705" r:id="rId4"/>
    <p:sldLayoutId id="2147483693" r:id="rId5"/>
    <p:sldLayoutId id="2147483700" r:id="rId6"/>
    <p:sldLayoutId id="2147483702" r:id="rId7"/>
    <p:sldLayoutId id="2147483703" r:id="rId8"/>
    <p:sldLayoutId id="2147483704" r:id="rId9"/>
    <p:sldLayoutId id="2147483695" r:id="rId10"/>
    <p:sldLayoutId id="2147483666" r:id="rId11"/>
    <p:sldLayoutId id="2147483694" r:id="rId12"/>
    <p:sldLayoutId id="2147483690" r:id="rId13"/>
  </p:sldLayoutIdLst>
  <p:transition>
    <p:fade/>
  </p:transition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3200" b="0" i="0" kern="1200" spc="150" baseline="0">
          <a:solidFill>
            <a:schemeClr val="tx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234950" indent="-223838" algn="l" defTabSz="514350" rtl="0" eaLnBrk="1" latinLnBrk="0" hangingPunct="1">
        <a:lnSpc>
          <a:spcPct val="100000"/>
        </a:lnSpc>
        <a:spcBef>
          <a:spcPts val="675"/>
        </a:spcBef>
        <a:buClr>
          <a:srgbClr val="0087CE"/>
        </a:buClr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2250" algn="l" defTabSz="514350" rtl="0" eaLnBrk="1" latinLnBrk="0" hangingPunct="1">
        <a:lnSpc>
          <a:spcPct val="90000"/>
        </a:lnSpc>
        <a:spcBef>
          <a:spcPts val="281"/>
        </a:spcBef>
        <a:buClr>
          <a:srgbClr val="0087CE"/>
        </a:buClr>
        <a:buFont typeface="Arial" panose="020B0604020202020204" pitchFamily="34" charset="0"/>
        <a:buChar char="−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93738" indent="-236538" algn="l" defTabSz="514350" rtl="0" eaLnBrk="1" latinLnBrk="0" hangingPunct="1">
        <a:lnSpc>
          <a:spcPct val="90000"/>
        </a:lnSpc>
        <a:spcBef>
          <a:spcPts val="281"/>
        </a:spcBef>
        <a:buClr>
          <a:srgbClr val="0087CE"/>
        </a:buClr>
        <a:buFont typeface="Courier New" panose="02070309020205020404" pitchFamily="49" charset="0"/>
        <a:buChar char="o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5988" indent="-222250" algn="l" defTabSz="514350" rtl="0" eaLnBrk="1" latinLnBrk="0" hangingPunct="1">
        <a:lnSpc>
          <a:spcPct val="90000"/>
        </a:lnSpc>
        <a:spcBef>
          <a:spcPts val="281"/>
        </a:spcBef>
        <a:buClr>
          <a:srgbClr val="0087CE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5" Type="http://schemas.openxmlformats.org/officeDocument/2006/relationships/image" Target="../media/image45.sv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chart" Target="../charts/chart2.xml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10" Type="http://schemas.openxmlformats.org/officeDocument/2006/relationships/chart" Target="../charts/chart3.xml"/><Relationship Id="rId4" Type="http://schemas.openxmlformats.org/officeDocument/2006/relationships/image" Target="../media/image16.png"/><Relationship Id="rId9" Type="http://schemas.openxmlformats.org/officeDocument/2006/relationships/image" Target="../media/image4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ebony.m.mcmillian2.ctr@mail.mil" TargetMode="External"/><Relationship Id="rId13" Type="http://schemas.openxmlformats.org/officeDocument/2006/relationships/hyperlink" Target="mailto:christopher.b.graham.ctr@mail.mil" TargetMode="External"/><Relationship Id="rId18" Type="http://schemas.openxmlformats.org/officeDocument/2006/relationships/hyperlink" Target="mailto:daniel.stellabotte.ctr@mail.mil" TargetMode="External"/><Relationship Id="rId3" Type="http://schemas.openxmlformats.org/officeDocument/2006/relationships/image" Target="../media/image50.JPG"/><Relationship Id="rId21" Type="http://schemas.openxmlformats.org/officeDocument/2006/relationships/hyperlink" Target="mailto:raymundo.n.esteves.ctr@mail.mil" TargetMode="External"/><Relationship Id="rId7" Type="http://schemas.openxmlformats.org/officeDocument/2006/relationships/hyperlink" Target="mailto:lisa.g.goenen.ctr@mail.mil" TargetMode="External"/><Relationship Id="rId12" Type="http://schemas.openxmlformats.org/officeDocument/2006/relationships/hyperlink" Target="mailto:erasmo.valles.ctr@mail.mil" TargetMode="External"/><Relationship Id="rId17" Type="http://schemas.openxmlformats.org/officeDocument/2006/relationships/hyperlink" Target="mailto:naomi.j.dowsett.ctr@mail.mil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mailto:ramon.e.ubaldo.ctr@mail.mil" TargetMode="External"/><Relationship Id="rId20" Type="http://schemas.openxmlformats.org/officeDocument/2006/relationships/hyperlink" Target="mailto:martin.delrio.ctr@mail.mil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james.w.gibson24.ctr@health.mil" TargetMode="External"/><Relationship Id="rId11" Type="http://schemas.openxmlformats.org/officeDocument/2006/relationships/hyperlink" Target="mailto:lance.a.dowd.ctr@mail.mil" TargetMode="External"/><Relationship Id="rId5" Type="http://schemas.openxmlformats.org/officeDocument/2006/relationships/hyperlink" Target="mailto:ned.e.hall.ctr@health.mil" TargetMode="External"/><Relationship Id="rId15" Type="http://schemas.openxmlformats.org/officeDocument/2006/relationships/hyperlink" Target="mailto:ronald.j.metternich.ctr@mail.mil" TargetMode="External"/><Relationship Id="rId23" Type="http://schemas.openxmlformats.org/officeDocument/2006/relationships/hyperlink" Target="mailto:marquadealsandro.mcleod.ctr@mail.mil" TargetMode="External"/><Relationship Id="rId10" Type="http://schemas.openxmlformats.org/officeDocument/2006/relationships/hyperlink" Target="mailto:eric.b.gehring.ctr@mail.mil" TargetMode="External"/><Relationship Id="rId19" Type="http://schemas.openxmlformats.org/officeDocument/2006/relationships/hyperlink" Target="mailto:james.w.west.ctr@mail.mil" TargetMode="External"/><Relationship Id="rId4" Type="http://schemas.openxmlformats.org/officeDocument/2006/relationships/image" Target="../media/image51.emf"/><Relationship Id="rId9" Type="http://schemas.openxmlformats.org/officeDocument/2006/relationships/hyperlink" Target="mailto:william.e.may3.ctr@mail.mil" TargetMode="External"/><Relationship Id="rId14" Type="http://schemas.openxmlformats.org/officeDocument/2006/relationships/hyperlink" Target="mailto:sandra.ambotaite.ctr@mail.mil" TargetMode="External"/><Relationship Id="rId22" Type="http://schemas.openxmlformats.org/officeDocument/2006/relationships/hyperlink" Target="mailto:antionette.d.watson2.ctr@mail.mi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andi.r.ramcharan.civ@mail.mi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jose.j.umpierre.ctr@mail.mil" TargetMode="External"/><Relationship Id="rId4" Type="http://schemas.openxmlformats.org/officeDocument/2006/relationships/hyperlink" Target="mailto:jonathan.a.morris12.civ@mail.mi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hyperlink" Target="https://www.facebook.com/WarriorCare" TargetMode="External"/><Relationship Id="rId3" Type="http://schemas.openxmlformats.org/officeDocument/2006/relationships/hyperlink" Target="https://www.linkedin.com/company/" TargetMode="External"/><Relationship Id="rId7" Type="http://schemas.openxmlformats.org/officeDocument/2006/relationships/image" Target="../media/image54.png"/><Relationship Id="rId12" Type="http://schemas.openxmlformats.org/officeDocument/2006/relationships/hyperlink" Target="https://www.instagram.com/wariorcarephotos" TargetMode="External"/><Relationship Id="rId2" Type="http://schemas.openxmlformats.org/officeDocument/2006/relationships/hyperlink" Target="https://www.warriorcare.dodlive.mil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nrd.gov/" TargetMode="External"/><Relationship Id="rId11" Type="http://schemas.openxmlformats.org/officeDocument/2006/relationships/image" Target="../media/image58.svg"/><Relationship Id="rId5" Type="http://schemas.openxmlformats.org/officeDocument/2006/relationships/image" Target="../media/image53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Relationship Id="rId14" Type="http://schemas.openxmlformats.org/officeDocument/2006/relationships/hyperlink" Target="https://www.facebook.com/NationalResourceDirectory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MetternichRJ@MagellanFederal.c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40742-19E8-644D-B611-84144A312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853" y="2102446"/>
            <a:ext cx="3958168" cy="2031325"/>
          </a:xfrm>
        </p:spPr>
        <p:txBody>
          <a:bodyPr/>
          <a:lstStyle/>
          <a:p>
            <a:r>
              <a:rPr lang="en-US" sz="2800" b="1" dirty="0"/>
              <a:t>EDUCATION AND EMPLOYMENT INITIATIVE (E2I)</a:t>
            </a:r>
            <a:br>
              <a:rPr lang="en-US" sz="2800" b="1" dirty="0"/>
            </a:br>
            <a:r>
              <a:rPr lang="en-US" sz="2800" b="1" dirty="0"/>
              <a:t>OPERATION WARFIGHTER (OWF)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B68C4-B3AE-3841-AE89-72EE7035F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853" y="4220270"/>
            <a:ext cx="3629264" cy="400110"/>
          </a:xfrm>
        </p:spPr>
        <p:txBody>
          <a:bodyPr/>
          <a:lstStyle/>
          <a:p>
            <a:r>
              <a:rPr lang="en-US" dirty="0"/>
              <a:t>Information Brief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C4728B2-55D5-5196-7D58-A7F5CBB142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April 2025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520587-DF8F-8B92-7ED2-2D8CBA2543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Tristen Wendland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A17E552-49DB-9A15-8843-96A279AB41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Senior Program Manager Operation Warfighter (OWF)</a:t>
            </a:r>
          </a:p>
        </p:txBody>
      </p:sp>
    </p:spTree>
    <p:extLst>
      <p:ext uri="{BB962C8B-B14F-4D97-AF65-F5344CB8AC3E}">
        <p14:creationId xmlns:p14="http://schemas.microsoft.com/office/powerpoint/2010/main" val="427571636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E61E1FB-50BB-7EA1-A9A4-664BF4C8C23E}"/>
              </a:ext>
            </a:extLst>
          </p:cNvPr>
          <p:cNvSpPr/>
          <p:nvPr/>
        </p:nvSpPr>
        <p:spPr>
          <a:xfrm>
            <a:off x="3562597" y="1520041"/>
            <a:ext cx="7790016" cy="8906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B737C9-CEF9-3B46-1194-5BB26F9FC3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4C5DB-022A-764B-8211-6C4AE67DAF0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9A61B5-E444-6470-7949-623B9ABD9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OWF Forms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4FDF75D-C0E2-0846-3D16-E61E519C0867}"/>
              </a:ext>
            </a:extLst>
          </p:cNvPr>
          <p:cNvSpPr/>
          <p:nvPr/>
        </p:nvSpPr>
        <p:spPr>
          <a:xfrm>
            <a:off x="748146" y="1520042"/>
            <a:ext cx="3800103" cy="890649"/>
          </a:xfrm>
          <a:prstGeom prst="homePlat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Arial Black" panose="020B0A04020102020204" pitchFamily="34" charset="0"/>
              </a:rPr>
              <a:t>Partnership Form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C2FBD4-DE45-C7BF-4CA7-0C18CD0E1D1E}"/>
              </a:ext>
            </a:extLst>
          </p:cNvPr>
          <p:cNvSpPr/>
          <p:nvPr/>
        </p:nvSpPr>
        <p:spPr>
          <a:xfrm>
            <a:off x="3562597" y="2632363"/>
            <a:ext cx="7790016" cy="8906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7C7B61A3-1AB2-760C-CEA0-CB67E79EC91B}"/>
              </a:ext>
            </a:extLst>
          </p:cNvPr>
          <p:cNvSpPr/>
          <p:nvPr/>
        </p:nvSpPr>
        <p:spPr>
          <a:xfrm>
            <a:off x="748146" y="2632364"/>
            <a:ext cx="3800103" cy="890649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Arial Black" panose="020B0A04020102020204" pitchFamily="34" charset="0"/>
              </a:rPr>
              <a:t>Intern Placement Form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B11B77-B57A-2137-6B83-07FC9D4D37BA}"/>
              </a:ext>
            </a:extLst>
          </p:cNvPr>
          <p:cNvSpPr/>
          <p:nvPr/>
        </p:nvSpPr>
        <p:spPr>
          <a:xfrm>
            <a:off x="3562597" y="3744684"/>
            <a:ext cx="7790016" cy="8906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B7451AEE-AFE3-E8C2-14C3-23B047F5DFA7}"/>
              </a:ext>
            </a:extLst>
          </p:cNvPr>
          <p:cNvSpPr/>
          <p:nvPr/>
        </p:nvSpPr>
        <p:spPr>
          <a:xfrm>
            <a:off x="748146" y="3744685"/>
            <a:ext cx="3800103" cy="890649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Arial Black" panose="020B0A04020102020204" pitchFamily="34" charset="0"/>
              </a:rPr>
              <a:t>Intern Development Plan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8FD809-C4A8-15AA-5847-C87D4C28299C}"/>
              </a:ext>
            </a:extLst>
          </p:cNvPr>
          <p:cNvSpPr/>
          <p:nvPr/>
        </p:nvSpPr>
        <p:spPr>
          <a:xfrm>
            <a:off x="3562597" y="4869610"/>
            <a:ext cx="7790016" cy="8906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E02B2C22-55B8-8F4E-2B66-DBFF191548A1}"/>
              </a:ext>
            </a:extLst>
          </p:cNvPr>
          <p:cNvSpPr/>
          <p:nvPr/>
        </p:nvSpPr>
        <p:spPr>
          <a:xfrm>
            <a:off x="748146" y="4869611"/>
            <a:ext cx="3800103" cy="890649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Arial Black" panose="020B0A04020102020204" pitchFamily="34" charset="0"/>
              </a:rPr>
              <a:t>Experience Feedback</a:t>
            </a:r>
          </a:p>
        </p:txBody>
      </p:sp>
      <p:pic>
        <p:nvPicPr>
          <p:cNvPr id="24" name="Graphic 23" descr="Handshake with solid fill">
            <a:extLst>
              <a:ext uri="{FF2B5EF4-FFF2-40B4-BE49-F238E27FC236}">
                <a16:creationId xmlns:a16="http://schemas.microsoft.com/office/drawing/2014/main" id="{AA79A010-CA0B-A4F0-25CD-FCC774EF4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7736" y="1508165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Graphic 25" descr="Checkmark with solid fill">
            <a:extLst>
              <a:ext uri="{FF2B5EF4-FFF2-40B4-BE49-F238E27FC236}">
                <a16:creationId xmlns:a16="http://schemas.microsoft.com/office/drawing/2014/main" id="{16C10B50-01DB-E73B-48BD-9A73C8C55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67736" y="2620487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Graphic 27" descr="Lightbulb and gear with solid fill">
            <a:extLst>
              <a:ext uri="{FF2B5EF4-FFF2-40B4-BE49-F238E27FC236}">
                <a16:creationId xmlns:a16="http://schemas.microsoft.com/office/drawing/2014/main" id="{F82ADFC5-B981-DFB9-D794-520B969A3A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67736" y="3720933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Graphic 29" descr="Rating 3 Star with solid fill">
            <a:extLst>
              <a:ext uri="{FF2B5EF4-FFF2-40B4-BE49-F238E27FC236}">
                <a16:creationId xmlns:a16="http://schemas.microsoft.com/office/drawing/2014/main" id="{8B260AA1-FDA3-F844-8ECB-61A8E563EC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67736" y="4845130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A8FCC09-0049-B68C-8BAB-A6A998D236A5}"/>
              </a:ext>
            </a:extLst>
          </p:cNvPr>
          <p:cNvSpPr txBox="1"/>
          <p:nvPr/>
        </p:nvSpPr>
        <p:spPr>
          <a:xfrm>
            <a:off x="4548249" y="1677299"/>
            <a:ext cx="5498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Agreement between DoD and federal partner establishing parameters for both parties; expires after 5 years.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2BA0AE-3A6C-7E66-6EF8-F86BBE93E621}"/>
              </a:ext>
            </a:extLst>
          </p:cNvPr>
          <p:cNvSpPr txBox="1"/>
          <p:nvPr/>
        </p:nvSpPr>
        <p:spPr>
          <a:xfrm>
            <a:off x="4548249" y="2785299"/>
            <a:ext cx="5498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Identifies the intern's information, responsibilities, duties, and schedule.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ACAFF0-40D3-E2A4-4F4C-1F3E7689D8C4}"/>
              </a:ext>
            </a:extLst>
          </p:cNvPr>
          <p:cNvSpPr txBox="1"/>
          <p:nvPr/>
        </p:nvSpPr>
        <p:spPr>
          <a:xfrm>
            <a:off x="4548249" y="3897620"/>
            <a:ext cx="5498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Documents specific tasks associated with the internship as well as goals for the Service member.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C246E4-E390-C669-9AE9-62FE1971DA36}"/>
              </a:ext>
            </a:extLst>
          </p:cNvPr>
          <p:cNvSpPr txBox="1"/>
          <p:nvPr/>
        </p:nvSpPr>
        <p:spPr>
          <a:xfrm>
            <a:off x="4548249" y="5009942"/>
            <a:ext cx="5498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Online questionnaire to obtain federal partner’s and service member’s experience feedback.</a:t>
            </a:r>
          </a:p>
        </p:txBody>
      </p:sp>
    </p:spTree>
    <p:extLst>
      <p:ext uri="{BB962C8B-B14F-4D97-AF65-F5344CB8AC3E}">
        <p14:creationId xmlns:p14="http://schemas.microsoft.com/office/powerpoint/2010/main" val="67834041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9A52B-1E0C-B468-2A92-CCE5A2AD84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4C5DB-022A-764B-8211-6C4AE67DAF0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2666B4-6434-0FE4-31EB-13012859F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OWF Type of Talent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C236FCA-2F2E-855A-E1E1-40749AD1D2C3}"/>
              </a:ext>
            </a:extLst>
          </p:cNvPr>
          <p:cNvSpPr/>
          <p:nvPr/>
        </p:nvSpPr>
        <p:spPr>
          <a:xfrm>
            <a:off x="1054487" y="1249131"/>
            <a:ext cx="1188720" cy="118872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 descr="Contract with solid fill">
            <a:extLst>
              <a:ext uri="{FF2B5EF4-FFF2-40B4-BE49-F238E27FC236}">
                <a16:creationId xmlns:a16="http://schemas.microsoft.com/office/drawing/2014/main" id="{1793B237-7496-4910-752E-CBC8E8854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7942" y="1399853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47DB484-3505-C58D-C36C-3C09378A0AC9}"/>
              </a:ext>
            </a:extLst>
          </p:cNvPr>
          <p:cNvSpPr txBox="1"/>
          <p:nvPr/>
        </p:nvSpPr>
        <p:spPr>
          <a:xfrm>
            <a:off x="2498961" y="1595292"/>
            <a:ext cx="2443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Administrative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2F70B00-5896-5745-6832-098D984A4A6D}"/>
              </a:ext>
            </a:extLst>
          </p:cNvPr>
          <p:cNvSpPr/>
          <p:nvPr/>
        </p:nvSpPr>
        <p:spPr>
          <a:xfrm>
            <a:off x="1054487" y="2472542"/>
            <a:ext cx="1188720" cy="118872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Money with solid fill">
            <a:extLst>
              <a:ext uri="{FF2B5EF4-FFF2-40B4-BE49-F238E27FC236}">
                <a16:creationId xmlns:a16="http://schemas.microsoft.com/office/drawing/2014/main" id="{3BF5263F-8616-AD53-A713-2BF54D3BA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8247" y="2572787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28E287B-7DE9-07AF-5147-5E72DACD4A11}"/>
              </a:ext>
            </a:extLst>
          </p:cNvPr>
          <p:cNvSpPr txBox="1"/>
          <p:nvPr/>
        </p:nvSpPr>
        <p:spPr>
          <a:xfrm>
            <a:off x="2498961" y="2809803"/>
            <a:ext cx="1465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AF348E-305B-9544-26E2-D2EA94861BB4}"/>
              </a:ext>
            </a:extLst>
          </p:cNvPr>
          <p:cNvSpPr txBox="1"/>
          <p:nvPr/>
        </p:nvSpPr>
        <p:spPr>
          <a:xfrm>
            <a:off x="2504549" y="5238825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2B96F0-A84A-AA4D-3A90-132AA28A59AA}"/>
              </a:ext>
            </a:extLst>
          </p:cNvPr>
          <p:cNvSpPr txBox="1"/>
          <p:nvPr/>
        </p:nvSpPr>
        <p:spPr>
          <a:xfrm>
            <a:off x="7191781" y="5238825"/>
            <a:ext cx="3899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Information Technology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E78144-85CA-944B-42E4-6B21B0808FC3}"/>
              </a:ext>
            </a:extLst>
          </p:cNvPr>
          <p:cNvSpPr txBox="1"/>
          <p:nvPr/>
        </p:nvSpPr>
        <p:spPr>
          <a:xfrm>
            <a:off x="7191781" y="4022762"/>
            <a:ext cx="2286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E5BE17-B9DD-3490-5F7F-0F0790DE55B4}"/>
              </a:ext>
            </a:extLst>
          </p:cNvPr>
          <p:cNvSpPr txBox="1"/>
          <p:nvPr/>
        </p:nvSpPr>
        <p:spPr>
          <a:xfrm>
            <a:off x="2498961" y="4024314"/>
            <a:ext cx="1584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Logistics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87911B-1E91-9964-4102-0D04E4A1C37D}"/>
              </a:ext>
            </a:extLst>
          </p:cNvPr>
          <p:cNvSpPr txBox="1"/>
          <p:nvPr/>
        </p:nvSpPr>
        <p:spPr>
          <a:xfrm>
            <a:off x="7191781" y="1581730"/>
            <a:ext cx="3164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Human Resources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192DBE-911D-14C2-AC1A-B305C524F1B2}"/>
              </a:ext>
            </a:extLst>
          </p:cNvPr>
          <p:cNvSpPr txBox="1"/>
          <p:nvPr/>
        </p:nvSpPr>
        <p:spPr>
          <a:xfrm>
            <a:off x="7191781" y="2815302"/>
            <a:ext cx="1925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Healthcare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71AB525-EF25-15A5-88EC-9AE6BA6904FA}"/>
              </a:ext>
            </a:extLst>
          </p:cNvPr>
          <p:cNvSpPr/>
          <p:nvPr/>
        </p:nvSpPr>
        <p:spPr>
          <a:xfrm>
            <a:off x="1054487" y="3695953"/>
            <a:ext cx="1188720" cy="118872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432F112-B6BF-69FF-9F0E-0E1CCF3A0498}"/>
              </a:ext>
            </a:extLst>
          </p:cNvPr>
          <p:cNvSpPr/>
          <p:nvPr/>
        </p:nvSpPr>
        <p:spPr>
          <a:xfrm>
            <a:off x="1054487" y="4919364"/>
            <a:ext cx="1188720" cy="118872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Truck with solid fill">
            <a:extLst>
              <a:ext uri="{FF2B5EF4-FFF2-40B4-BE49-F238E27FC236}">
                <a16:creationId xmlns:a16="http://schemas.microsoft.com/office/drawing/2014/main" id="{63A283D9-EE7B-021D-52EF-F2CB565ECF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247" y="3833113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phic 15" descr="Gears with solid fill">
            <a:extLst>
              <a:ext uri="{FF2B5EF4-FFF2-40B4-BE49-F238E27FC236}">
                <a16:creationId xmlns:a16="http://schemas.microsoft.com/office/drawing/2014/main" id="{3F929CD5-6A7C-D888-FA3C-A9D7131C58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98247" y="5056524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63B649F9-6F3E-42A9-13F1-965157638A8F}"/>
              </a:ext>
            </a:extLst>
          </p:cNvPr>
          <p:cNvSpPr/>
          <p:nvPr/>
        </p:nvSpPr>
        <p:spPr>
          <a:xfrm>
            <a:off x="5643946" y="1248980"/>
            <a:ext cx="1188720" cy="118872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359141A-245F-B2D0-536A-386939C59430}"/>
              </a:ext>
            </a:extLst>
          </p:cNvPr>
          <p:cNvSpPr/>
          <p:nvPr/>
        </p:nvSpPr>
        <p:spPr>
          <a:xfrm>
            <a:off x="5643946" y="2472391"/>
            <a:ext cx="1188720" cy="118872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B8319FA-F663-8BA0-7AF4-B1508BD58D0A}"/>
              </a:ext>
            </a:extLst>
          </p:cNvPr>
          <p:cNvSpPr/>
          <p:nvPr/>
        </p:nvSpPr>
        <p:spPr>
          <a:xfrm>
            <a:off x="5643946" y="3695802"/>
            <a:ext cx="1188720" cy="118872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39D4DC3-163B-E295-D1A9-6744927DAF60}"/>
              </a:ext>
            </a:extLst>
          </p:cNvPr>
          <p:cNvSpPr/>
          <p:nvPr/>
        </p:nvSpPr>
        <p:spPr>
          <a:xfrm>
            <a:off x="5643946" y="4919213"/>
            <a:ext cx="1188720" cy="118872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Cloud Computing outline">
            <a:extLst>
              <a:ext uri="{FF2B5EF4-FFF2-40B4-BE49-F238E27FC236}">
                <a16:creationId xmlns:a16="http://schemas.microsoft.com/office/drawing/2014/main" id="{123C9351-4C36-E298-78B9-3279E33DA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35967" y="5093824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Graphic 11" descr="Management with solid fill">
            <a:extLst>
              <a:ext uri="{FF2B5EF4-FFF2-40B4-BE49-F238E27FC236}">
                <a16:creationId xmlns:a16="http://schemas.microsoft.com/office/drawing/2014/main" id="{F78E1534-D650-28F8-9850-BE4B489847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81106" y="3827172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Graphic 17" descr="Connections with solid fill">
            <a:extLst>
              <a:ext uri="{FF2B5EF4-FFF2-40B4-BE49-F238E27FC236}">
                <a16:creationId xmlns:a16="http://schemas.microsoft.com/office/drawing/2014/main" id="{5326A207-6AB8-5FEA-551A-C7FD18AD7C8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79563" y="1399702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Graphic 19" descr="Medical with solid fill">
            <a:extLst>
              <a:ext uri="{FF2B5EF4-FFF2-40B4-BE49-F238E27FC236}">
                <a16:creationId xmlns:a16="http://schemas.microsoft.com/office/drawing/2014/main" id="{1316BBE8-F107-7FF6-4BFD-D0E4D0B7524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81106" y="2609551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920104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CFB6066-64E6-6D5B-F167-9D9CEC4874DA}"/>
              </a:ext>
            </a:extLst>
          </p:cNvPr>
          <p:cNvSpPr/>
          <p:nvPr/>
        </p:nvSpPr>
        <p:spPr>
          <a:xfrm>
            <a:off x="98474" y="2084597"/>
            <a:ext cx="3893667" cy="3172553"/>
          </a:xfrm>
          <a:prstGeom prst="roundRect">
            <a:avLst>
              <a:gd name="adj" fmla="val 1111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Google Shape;104;g2041d418f4d_0_55"/>
          <p:cNvSpPr txBox="1">
            <a:spLocks noGrp="1"/>
          </p:cNvSpPr>
          <p:nvPr>
            <p:ph type="sldNum" idx="12"/>
          </p:nvPr>
        </p:nvSpPr>
        <p:spPr>
          <a:xfrm>
            <a:off x="11088178" y="6394333"/>
            <a:ext cx="5372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103" name="Google Shape;103;g2041d418f4d_0_55"/>
          <p:cNvSpPr txBox="1">
            <a:spLocks noGrp="1"/>
          </p:cNvSpPr>
          <p:nvPr>
            <p:ph type="title"/>
          </p:nvPr>
        </p:nvSpPr>
        <p:spPr>
          <a:xfrm>
            <a:off x="334841" y="271592"/>
            <a:ext cx="73146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 Narrow"/>
              <a:buNone/>
            </a:pPr>
            <a:r>
              <a:rPr lang="en-US"/>
              <a:t>Operation Warfighter (OWF)  </a:t>
            </a:r>
            <a:endParaRPr/>
          </a:p>
        </p:txBody>
      </p:sp>
      <p:sp>
        <p:nvSpPr>
          <p:cNvPr id="105" name="Google Shape;105;g2041d418f4d_0_55"/>
          <p:cNvSpPr txBox="1"/>
          <p:nvPr/>
        </p:nvSpPr>
        <p:spPr>
          <a:xfrm>
            <a:off x="0" y="1107878"/>
            <a:ext cx="10578905" cy="505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algn="ctr"/>
            <a:r>
              <a:rPr lang="en-US" sz="1600" b="1" dirty="0">
                <a:solidFill>
                  <a:srgbClr val="0087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1600" b="1" i="0" u="none" strike="noStrike" cap="none" dirty="0">
                <a:solidFill>
                  <a:srgbClr val="0087CE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</a:t>
            </a: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 Narrow"/>
              </a:rPr>
              <a:t>Regional Coordinators (RCs) connect</a:t>
            </a: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 Recovering Service members (RSMs) with Federal Agency internships during their </a:t>
            </a: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</a:rPr>
              <a:t>rehabilitation</a:t>
            </a: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process </a:t>
            </a: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to transition military skills into civilian occupational success</a:t>
            </a: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Arial Narrow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C12DAF7-3E6A-3ED3-0750-EB0B9C564821}"/>
              </a:ext>
            </a:extLst>
          </p:cNvPr>
          <p:cNvSpPr/>
          <p:nvPr/>
        </p:nvSpPr>
        <p:spPr>
          <a:xfrm>
            <a:off x="4035553" y="2084599"/>
            <a:ext cx="4175074" cy="2609843"/>
          </a:xfrm>
          <a:prstGeom prst="roundRect">
            <a:avLst>
              <a:gd name="adj" fmla="val 1111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3D87562-FD9C-9365-7327-8AF23579ED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3609555"/>
              </p:ext>
            </p:extLst>
          </p:nvPr>
        </p:nvGraphicFramePr>
        <p:xfrm>
          <a:off x="4139417" y="2248715"/>
          <a:ext cx="4005777" cy="2178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A7CC96B7-7D18-6637-05EB-842688BAAB35}"/>
              </a:ext>
            </a:extLst>
          </p:cNvPr>
          <p:cNvSpPr/>
          <p:nvPr/>
        </p:nvSpPr>
        <p:spPr>
          <a:xfrm>
            <a:off x="4423138" y="1872736"/>
            <a:ext cx="3024554" cy="331029"/>
          </a:xfrm>
          <a:prstGeom prst="round2Diag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Top Federal Agency Hosts</a:t>
            </a:r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35D846C7-0E59-48FD-B0CB-6FF5F8C20983}"/>
              </a:ext>
            </a:extLst>
          </p:cNvPr>
          <p:cNvSpPr/>
          <p:nvPr/>
        </p:nvSpPr>
        <p:spPr>
          <a:xfrm>
            <a:off x="385764" y="1856209"/>
            <a:ext cx="1881533" cy="331029"/>
          </a:xfrm>
          <a:prstGeom prst="round2Diag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Internships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BB0CB5-B06C-F558-B424-447BF1F5814B}"/>
              </a:ext>
            </a:extLst>
          </p:cNvPr>
          <p:cNvSpPr/>
          <p:nvPr/>
        </p:nvSpPr>
        <p:spPr>
          <a:xfrm>
            <a:off x="8314491" y="2066710"/>
            <a:ext cx="3779035" cy="2627732"/>
          </a:xfrm>
          <a:prstGeom prst="roundRect">
            <a:avLst>
              <a:gd name="adj" fmla="val 1111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BE3BC3D2-8F14-25B3-6FEC-8804B9EA2647}"/>
              </a:ext>
            </a:extLst>
          </p:cNvPr>
          <p:cNvSpPr/>
          <p:nvPr/>
        </p:nvSpPr>
        <p:spPr>
          <a:xfrm>
            <a:off x="8702076" y="1854847"/>
            <a:ext cx="1925306" cy="331029"/>
          </a:xfrm>
          <a:prstGeom prst="round2Diag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RSM Feedback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55417B-437B-6A72-3F9C-FC4AA6634171}"/>
              </a:ext>
            </a:extLst>
          </p:cNvPr>
          <p:cNvSpPr/>
          <p:nvPr/>
        </p:nvSpPr>
        <p:spPr>
          <a:xfrm>
            <a:off x="9463793" y="3050847"/>
            <a:ext cx="653142" cy="16276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F8E608-4C6B-8B2D-0007-62F0BE65399E}"/>
              </a:ext>
            </a:extLst>
          </p:cNvPr>
          <p:cNvSpPr/>
          <p:nvPr/>
        </p:nvSpPr>
        <p:spPr>
          <a:xfrm>
            <a:off x="10315059" y="2955597"/>
            <a:ext cx="653142" cy="173736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owchart: Delay 14">
            <a:extLst>
              <a:ext uri="{FF2B5EF4-FFF2-40B4-BE49-F238E27FC236}">
                <a16:creationId xmlns:a16="http://schemas.microsoft.com/office/drawing/2014/main" id="{903BD59F-04A6-4C66-F0A4-4D0216E2A7B0}"/>
              </a:ext>
            </a:extLst>
          </p:cNvPr>
          <p:cNvSpPr/>
          <p:nvPr/>
        </p:nvSpPr>
        <p:spPr>
          <a:xfrm rot="16200000">
            <a:off x="8646175" y="2580709"/>
            <a:ext cx="585103" cy="653142"/>
          </a:xfrm>
          <a:prstGeom prst="flowChartDelay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194979-0589-EDE3-9F2C-3EF230872975}"/>
              </a:ext>
            </a:extLst>
          </p:cNvPr>
          <p:cNvSpPr txBox="1"/>
          <p:nvPr/>
        </p:nvSpPr>
        <p:spPr>
          <a:xfrm>
            <a:off x="8612154" y="2723022"/>
            <a:ext cx="653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BC05E0-A234-18F1-0922-6DCA23F44876}"/>
              </a:ext>
            </a:extLst>
          </p:cNvPr>
          <p:cNvSpPr txBox="1"/>
          <p:nvPr/>
        </p:nvSpPr>
        <p:spPr>
          <a:xfrm rot="16200000">
            <a:off x="9014284" y="3651246"/>
            <a:ext cx="1555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part of my transition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4BA441-D323-8D52-CCE9-CF61D67EBAC4}"/>
              </a:ext>
            </a:extLst>
          </p:cNvPr>
          <p:cNvSpPr txBox="1"/>
          <p:nvPr/>
        </p:nvSpPr>
        <p:spPr>
          <a:xfrm rot="16200000">
            <a:off x="9863854" y="3548725"/>
            <a:ext cx="15555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Coordinator provided needed assistance</a:t>
            </a:r>
          </a:p>
        </p:txBody>
      </p:sp>
      <p:sp>
        <p:nvSpPr>
          <p:cNvPr id="23" name="Flowchart: Delay 22">
            <a:extLst>
              <a:ext uri="{FF2B5EF4-FFF2-40B4-BE49-F238E27FC236}">
                <a16:creationId xmlns:a16="http://schemas.microsoft.com/office/drawing/2014/main" id="{4918B0DF-8328-10AC-858B-A5E5154BBA91}"/>
              </a:ext>
            </a:extLst>
          </p:cNvPr>
          <p:cNvSpPr/>
          <p:nvPr/>
        </p:nvSpPr>
        <p:spPr>
          <a:xfrm rot="16200000">
            <a:off x="9497813" y="2521158"/>
            <a:ext cx="585103" cy="653142"/>
          </a:xfrm>
          <a:prstGeom prst="flowChartDe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DB6489-6C2B-E7A8-3275-7AE6F99C7EA2}"/>
              </a:ext>
            </a:extLst>
          </p:cNvPr>
          <p:cNvSpPr txBox="1"/>
          <p:nvPr/>
        </p:nvSpPr>
        <p:spPr>
          <a:xfrm>
            <a:off x="9462941" y="2626754"/>
            <a:ext cx="653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89%</a:t>
            </a:r>
          </a:p>
        </p:txBody>
      </p:sp>
      <p:sp>
        <p:nvSpPr>
          <p:cNvPr id="24" name="Flowchart: Delay 23">
            <a:extLst>
              <a:ext uri="{FF2B5EF4-FFF2-40B4-BE49-F238E27FC236}">
                <a16:creationId xmlns:a16="http://schemas.microsoft.com/office/drawing/2014/main" id="{22ADBE22-C063-2198-A334-D90FFF9CC8FD}"/>
              </a:ext>
            </a:extLst>
          </p:cNvPr>
          <p:cNvSpPr/>
          <p:nvPr/>
        </p:nvSpPr>
        <p:spPr>
          <a:xfrm rot="16200000">
            <a:off x="10349079" y="2381169"/>
            <a:ext cx="585103" cy="653142"/>
          </a:xfrm>
          <a:prstGeom prst="flowChartDelay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AE5110-2D64-0822-7AE7-335CA694312D}"/>
              </a:ext>
            </a:extLst>
          </p:cNvPr>
          <p:cNvSpPr txBox="1"/>
          <p:nvPr/>
        </p:nvSpPr>
        <p:spPr>
          <a:xfrm>
            <a:off x="10315059" y="2487242"/>
            <a:ext cx="653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40E2412-59A2-CD57-575C-7364F024E512}"/>
              </a:ext>
            </a:extLst>
          </p:cNvPr>
          <p:cNvSpPr/>
          <p:nvPr/>
        </p:nvSpPr>
        <p:spPr>
          <a:xfrm>
            <a:off x="11510187" y="1690635"/>
            <a:ext cx="640080" cy="6400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2EEEFA-523C-A283-8B40-8B3CA65A7D5B}"/>
              </a:ext>
            </a:extLst>
          </p:cNvPr>
          <p:cNvSpPr txBox="1"/>
          <p:nvPr/>
        </p:nvSpPr>
        <p:spPr>
          <a:xfrm>
            <a:off x="11375568" y="1702844"/>
            <a:ext cx="90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23894A-FE7A-D765-B559-A90858820341}"/>
              </a:ext>
            </a:extLst>
          </p:cNvPr>
          <p:cNvSpPr txBox="1"/>
          <p:nvPr/>
        </p:nvSpPr>
        <p:spPr>
          <a:xfrm>
            <a:off x="11411502" y="1952429"/>
            <a:ext cx="837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Rate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30B405-AEC8-E40C-5E98-55CD9EA1C9BF}"/>
              </a:ext>
            </a:extLst>
          </p:cNvPr>
          <p:cNvSpPr/>
          <p:nvPr/>
        </p:nvSpPr>
        <p:spPr>
          <a:xfrm>
            <a:off x="8612156" y="3147115"/>
            <a:ext cx="653142" cy="153619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BB8A3F-0E5E-801A-9727-A6E20D4431BB}"/>
              </a:ext>
            </a:extLst>
          </p:cNvPr>
          <p:cNvSpPr txBox="1"/>
          <p:nvPr/>
        </p:nvSpPr>
        <p:spPr>
          <a:xfrm rot="16200000">
            <a:off x="8160950" y="3651247"/>
            <a:ext cx="1555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 or exceed my expectations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FCDF0F8-B1EE-4304-93CC-6D535B921CBB}"/>
              </a:ext>
            </a:extLst>
          </p:cNvPr>
          <p:cNvSpPr/>
          <p:nvPr/>
        </p:nvSpPr>
        <p:spPr>
          <a:xfrm>
            <a:off x="8314491" y="4887326"/>
            <a:ext cx="3779035" cy="1255526"/>
          </a:xfrm>
          <a:prstGeom prst="roundRect">
            <a:avLst>
              <a:gd name="adj" fmla="val 1111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: Diagonal Corners Rounded 30">
            <a:extLst>
              <a:ext uri="{FF2B5EF4-FFF2-40B4-BE49-F238E27FC236}">
                <a16:creationId xmlns:a16="http://schemas.microsoft.com/office/drawing/2014/main" id="{56983E6B-6B73-D049-9633-BDEB8C6BF5C9}"/>
              </a:ext>
            </a:extLst>
          </p:cNvPr>
          <p:cNvSpPr/>
          <p:nvPr/>
        </p:nvSpPr>
        <p:spPr>
          <a:xfrm>
            <a:off x="8702076" y="4744114"/>
            <a:ext cx="2148444" cy="331029"/>
          </a:xfrm>
          <a:prstGeom prst="round2Diag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Agency Feedback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13AA57-6B1F-E95E-CE08-608AE69730EA}"/>
              </a:ext>
            </a:extLst>
          </p:cNvPr>
          <p:cNvSpPr txBox="1"/>
          <p:nvPr/>
        </p:nvSpPr>
        <p:spPr>
          <a:xfrm>
            <a:off x="8475631" y="5189831"/>
            <a:ext cx="15460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RSM Attendance/Appearance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9D9448-4EE3-7269-A188-D344BEBAE0AE}"/>
              </a:ext>
            </a:extLst>
          </p:cNvPr>
          <p:cNvSpPr txBox="1"/>
          <p:nvPr/>
        </p:nvSpPr>
        <p:spPr>
          <a:xfrm>
            <a:off x="8475631" y="5423914"/>
            <a:ext cx="16524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RSM Performance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1CD6AB3-E6A9-13B0-733F-C2074063801A}"/>
              </a:ext>
            </a:extLst>
          </p:cNvPr>
          <p:cNvSpPr txBox="1"/>
          <p:nvPr/>
        </p:nvSpPr>
        <p:spPr>
          <a:xfrm>
            <a:off x="8475631" y="5657997"/>
            <a:ext cx="16524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 Performance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19F65D-2F17-AB86-1A49-6F6727193EFC}"/>
              </a:ext>
            </a:extLst>
          </p:cNvPr>
          <p:cNvSpPr txBox="1"/>
          <p:nvPr/>
        </p:nvSpPr>
        <p:spPr>
          <a:xfrm>
            <a:off x="8475631" y="5892079"/>
            <a:ext cx="16524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OWF met expectations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3773F9-FA9E-F9C5-15E8-D993CBD9AC37}"/>
              </a:ext>
            </a:extLst>
          </p:cNvPr>
          <p:cNvSpPr/>
          <p:nvPr/>
        </p:nvSpPr>
        <p:spPr>
          <a:xfrm>
            <a:off x="9986157" y="5208210"/>
            <a:ext cx="2011680" cy="137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7F44E4-DBF2-E730-138F-3A671B6D2ED7}"/>
              </a:ext>
            </a:extLst>
          </p:cNvPr>
          <p:cNvSpPr/>
          <p:nvPr/>
        </p:nvSpPr>
        <p:spPr>
          <a:xfrm>
            <a:off x="9987673" y="5208210"/>
            <a:ext cx="1938528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96%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8A75B54-BC85-288C-3299-E027EA57FE2C}"/>
              </a:ext>
            </a:extLst>
          </p:cNvPr>
          <p:cNvSpPr/>
          <p:nvPr/>
        </p:nvSpPr>
        <p:spPr>
          <a:xfrm>
            <a:off x="9986157" y="5459693"/>
            <a:ext cx="2011680" cy="1370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003A09A-AAEC-8644-93AD-50F82AAA8C88}"/>
              </a:ext>
            </a:extLst>
          </p:cNvPr>
          <p:cNvSpPr/>
          <p:nvPr/>
        </p:nvSpPr>
        <p:spPr>
          <a:xfrm>
            <a:off x="9987673" y="5459661"/>
            <a:ext cx="1856232" cy="137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92%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700E926-9620-10F1-F29B-84BF23AD2A51}"/>
              </a:ext>
            </a:extLst>
          </p:cNvPr>
          <p:cNvSpPr/>
          <p:nvPr/>
        </p:nvSpPr>
        <p:spPr>
          <a:xfrm>
            <a:off x="9986157" y="5704475"/>
            <a:ext cx="2011680" cy="137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B379C7D-E50C-54DF-CFC4-7C181F768379}"/>
              </a:ext>
            </a:extLst>
          </p:cNvPr>
          <p:cNvSpPr/>
          <p:nvPr/>
        </p:nvSpPr>
        <p:spPr>
          <a:xfrm>
            <a:off x="9987672" y="5704475"/>
            <a:ext cx="1901952" cy="137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A5D5EBA-B844-7E28-EC50-1C62725368CE}"/>
              </a:ext>
            </a:extLst>
          </p:cNvPr>
          <p:cNvSpPr/>
          <p:nvPr/>
        </p:nvSpPr>
        <p:spPr>
          <a:xfrm>
            <a:off x="9986157" y="5918226"/>
            <a:ext cx="2011680" cy="1370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DF6FA0F-56B8-654C-46F3-21FE2144D913}"/>
              </a:ext>
            </a:extLst>
          </p:cNvPr>
          <p:cNvSpPr/>
          <p:nvPr/>
        </p:nvSpPr>
        <p:spPr>
          <a:xfrm>
            <a:off x="9987673" y="5918194"/>
            <a:ext cx="1764792" cy="1371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88%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5F9ED72-50CE-0A02-1A91-5F2B05745957}"/>
              </a:ext>
            </a:extLst>
          </p:cNvPr>
          <p:cNvSpPr/>
          <p:nvPr/>
        </p:nvSpPr>
        <p:spPr>
          <a:xfrm>
            <a:off x="4031684" y="4906305"/>
            <a:ext cx="4175074" cy="1236548"/>
          </a:xfrm>
          <a:prstGeom prst="roundRect">
            <a:avLst>
              <a:gd name="adj" fmla="val 1111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: Diagonal Corners Rounded 44">
            <a:extLst>
              <a:ext uri="{FF2B5EF4-FFF2-40B4-BE49-F238E27FC236}">
                <a16:creationId xmlns:a16="http://schemas.microsoft.com/office/drawing/2014/main" id="{AF89584F-A2AF-9C9D-24D4-2BF48567045D}"/>
              </a:ext>
            </a:extLst>
          </p:cNvPr>
          <p:cNvSpPr/>
          <p:nvPr/>
        </p:nvSpPr>
        <p:spPr>
          <a:xfrm>
            <a:off x="4423138" y="4739392"/>
            <a:ext cx="3024554" cy="331029"/>
          </a:xfrm>
          <a:prstGeom prst="round2Diag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Education and Outreach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A77C3D-6C14-0B87-AB2E-E68AB39BA526}"/>
              </a:ext>
            </a:extLst>
          </p:cNvPr>
          <p:cNvSpPr txBox="1"/>
          <p:nvPr/>
        </p:nvSpPr>
        <p:spPr>
          <a:xfrm>
            <a:off x="4715487" y="5147050"/>
            <a:ext cx="138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E896EB5-B3FF-1D34-CE54-D84C6F96698F}"/>
              </a:ext>
            </a:extLst>
          </p:cNvPr>
          <p:cNvSpPr txBox="1"/>
          <p:nvPr/>
        </p:nvSpPr>
        <p:spPr>
          <a:xfrm>
            <a:off x="5540590" y="5254772"/>
            <a:ext cx="2745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and Outreach Events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5EEC529-CA9C-CF40-33FA-67B1FD10256F}"/>
              </a:ext>
            </a:extLst>
          </p:cNvPr>
          <p:cNvSpPr txBox="1"/>
          <p:nvPr/>
        </p:nvSpPr>
        <p:spPr>
          <a:xfrm>
            <a:off x="5167146" y="5611831"/>
            <a:ext cx="138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9K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E56B312-072B-E569-95B3-F4DD0915B01D}"/>
              </a:ext>
            </a:extLst>
          </p:cNvPr>
          <p:cNvSpPr txBox="1"/>
          <p:nvPr/>
        </p:nvSpPr>
        <p:spPr>
          <a:xfrm>
            <a:off x="6022569" y="5719553"/>
            <a:ext cx="1880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Attendees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591FA07-E7E4-6326-FE5B-1D25780AAD30}"/>
              </a:ext>
            </a:extLst>
          </p:cNvPr>
          <p:cNvSpPr/>
          <p:nvPr/>
        </p:nvSpPr>
        <p:spPr>
          <a:xfrm>
            <a:off x="4179410" y="5180060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Graphic 50" descr="Daily calendar with solid fill">
            <a:extLst>
              <a:ext uri="{FF2B5EF4-FFF2-40B4-BE49-F238E27FC236}">
                <a16:creationId xmlns:a16="http://schemas.microsoft.com/office/drawing/2014/main" id="{FABBEAFB-08AD-C47B-271A-2EF27B4DC4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08265" y="5208916"/>
            <a:ext cx="399489" cy="399489"/>
          </a:xfrm>
          <a:prstGeom prst="rect">
            <a:avLst/>
          </a:prstGeom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03D1A885-E269-C570-DA18-61980250B764}"/>
              </a:ext>
            </a:extLst>
          </p:cNvPr>
          <p:cNvSpPr/>
          <p:nvPr/>
        </p:nvSpPr>
        <p:spPr>
          <a:xfrm>
            <a:off x="4688055" y="5644841"/>
            <a:ext cx="457200" cy="4572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Graphic 52" descr="Users with solid fill">
            <a:extLst>
              <a:ext uri="{FF2B5EF4-FFF2-40B4-BE49-F238E27FC236}">
                <a16:creationId xmlns:a16="http://schemas.microsoft.com/office/drawing/2014/main" id="{8397D385-6939-E76F-D28D-A418C9623E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15487" y="5672273"/>
            <a:ext cx="402336" cy="40233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FB09D9A8-D8B9-3CDB-F3BC-07D08259B06E}"/>
              </a:ext>
            </a:extLst>
          </p:cNvPr>
          <p:cNvSpPr txBox="1"/>
          <p:nvPr/>
        </p:nvSpPr>
        <p:spPr>
          <a:xfrm>
            <a:off x="2205850" y="5896525"/>
            <a:ext cx="17116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All data is for CY2024 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4FE51B19-B53B-7D86-ED2A-F44DBB532AFA}"/>
              </a:ext>
            </a:extLst>
          </p:cNvPr>
          <p:cNvSpPr/>
          <p:nvPr/>
        </p:nvSpPr>
        <p:spPr>
          <a:xfrm>
            <a:off x="6318850" y="3803931"/>
            <a:ext cx="1567474" cy="51825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Graphic 56" descr="Handshake with solid fill">
            <a:extLst>
              <a:ext uri="{FF2B5EF4-FFF2-40B4-BE49-F238E27FC236}">
                <a16:creationId xmlns:a16="http://schemas.microsoft.com/office/drawing/2014/main" id="{6341239C-22E3-1D3C-733B-9BB73076F5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68745" y="3709872"/>
            <a:ext cx="717224" cy="717224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BEDD7518-8CBB-82E9-860F-81BE56A0792A}"/>
              </a:ext>
            </a:extLst>
          </p:cNvPr>
          <p:cNvSpPr txBox="1"/>
          <p:nvPr/>
        </p:nvSpPr>
        <p:spPr>
          <a:xfrm>
            <a:off x="6997468" y="3814239"/>
            <a:ext cx="9244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631C2C8-EC61-85CA-4FEC-AC551EFC439C}"/>
              </a:ext>
            </a:extLst>
          </p:cNvPr>
          <p:cNvSpPr txBox="1"/>
          <p:nvPr/>
        </p:nvSpPr>
        <p:spPr>
          <a:xfrm>
            <a:off x="6288668" y="4305389"/>
            <a:ext cx="17243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Agency Hosts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9C9323-2130-83A3-586C-6E1378651AF0}"/>
              </a:ext>
            </a:extLst>
          </p:cNvPr>
          <p:cNvSpPr txBox="1"/>
          <p:nvPr/>
        </p:nvSpPr>
        <p:spPr>
          <a:xfrm>
            <a:off x="4433933" y="2356229"/>
            <a:ext cx="618359" cy="1992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50" dirty="0">
                <a:latin typeface="Arial Narrow" panose="020B0606020202030204" pitchFamily="34" charset="0"/>
              </a:rPr>
              <a:t>DOD</a:t>
            </a:r>
          </a:p>
          <a:p>
            <a:pPr algn="r"/>
            <a:endParaRPr lang="en-US" sz="950" dirty="0">
              <a:latin typeface="Arial Narrow" panose="020B0606020202030204" pitchFamily="34" charset="0"/>
            </a:endParaRPr>
          </a:p>
          <a:p>
            <a:pPr algn="r"/>
            <a:r>
              <a:rPr lang="en-US" sz="950" dirty="0">
                <a:latin typeface="Arial Narrow" panose="020B0606020202030204" pitchFamily="34" charset="0"/>
              </a:rPr>
              <a:t>DOE</a:t>
            </a:r>
          </a:p>
          <a:p>
            <a:pPr algn="r"/>
            <a:endParaRPr lang="en-US" sz="950" dirty="0">
              <a:latin typeface="Arial Narrow" panose="020B0606020202030204" pitchFamily="34" charset="0"/>
            </a:endParaRPr>
          </a:p>
          <a:p>
            <a:pPr algn="r"/>
            <a:r>
              <a:rPr lang="en-US" sz="950" dirty="0">
                <a:latin typeface="Arial Narrow" panose="020B0606020202030204" pitchFamily="34" charset="0"/>
              </a:rPr>
              <a:t>USDA</a:t>
            </a:r>
          </a:p>
          <a:p>
            <a:pPr algn="r"/>
            <a:endParaRPr lang="en-US" sz="950" dirty="0">
              <a:latin typeface="Arial Narrow" panose="020B0606020202030204" pitchFamily="34" charset="0"/>
            </a:endParaRPr>
          </a:p>
          <a:p>
            <a:pPr algn="r"/>
            <a:r>
              <a:rPr lang="en-US" sz="950" dirty="0">
                <a:latin typeface="Arial Narrow" panose="020B0606020202030204" pitchFamily="34" charset="0"/>
              </a:rPr>
              <a:t>DHS</a:t>
            </a:r>
          </a:p>
          <a:p>
            <a:pPr algn="r"/>
            <a:endParaRPr lang="en-US" sz="950" dirty="0">
              <a:latin typeface="Arial Narrow" panose="020B0606020202030204" pitchFamily="34" charset="0"/>
            </a:endParaRPr>
          </a:p>
          <a:p>
            <a:pPr algn="r"/>
            <a:r>
              <a:rPr lang="en-US" sz="950" dirty="0">
                <a:latin typeface="Arial Narrow" panose="020B0606020202030204" pitchFamily="34" charset="0"/>
              </a:rPr>
              <a:t>DOJ</a:t>
            </a:r>
          </a:p>
          <a:p>
            <a:pPr algn="r"/>
            <a:endParaRPr lang="en-US" sz="950" dirty="0">
              <a:latin typeface="Arial Narrow" panose="020B0606020202030204" pitchFamily="34" charset="0"/>
            </a:endParaRPr>
          </a:p>
          <a:p>
            <a:pPr algn="r"/>
            <a:r>
              <a:rPr lang="en-US" sz="950" dirty="0">
                <a:latin typeface="Arial Narrow" panose="020B0606020202030204" pitchFamily="34" charset="0"/>
              </a:rPr>
              <a:t>DOI</a:t>
            </a:r>
          </a:p>
          <a:p>
            <a:pPr algn="r"/>
            <a:endParaRPr lang="en-US" sz="950" dirty="0">
              <a:latin typeface="Arial Narrow" panose="020B0606020202030204" pitchFamily="34" charset="0"/>
            </a:endParaRPr>
          </a:p>
          <a:p>
            <a:pPr algn="r"/>
            <a:r>
              <a:rPr lang="en-US" sz="950" dirty="0">
                <a:latin typeface="Arial Narrow" panose="020B0606020202030204" pitchFamily="34" charset="0"/>
              </a:rPr>
              <a:t>VA</a:t>
            </a:r>
          </a:p>
        </p:txBody>
      </p:sp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31B02904-235A-45E7-A507-04B3DF08DE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1613235"/>
              </p:ext>
            </p:extLst>
          </p:nvPr>
        </p:nvGraphicFramePr>
        <p:xfrm>
          <a:off x="-338442" y="2393253"/>
          <a:ext cx="4596524" cy="2681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19A7724-E65A-8847-107B-C8DE7E9F4838}"/>
              </a:ext>
            </a:extLst>
          </p:cNvPr>
          <p:cNvSpPr/>
          <p:nvPr/>
        </p:nvSpPr>
        <p:spPr>
          <a:xfrm>
            <a:off x="11132811" y="2854507"/>
            <a:ext cx="653142" cy="18288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owchart: Delay 13">
            <a:extLst>
              <a:ext uri="{FF2B5EF4-FFF2-40B4-BE49-F238E27FC236}">
                <a16:creationId xmlns:a16="http://schemas.microsoft.com/office/drawing/2014/main" id="{9E79C9F6-35AA-917B-42CF-73F69621D590}"/>
              </a:ext>
            </a:extLst>
          </p:cNvPr>
          <p:cNvSpPr/>
          <p:nvPr/>
        </p:nvSpPr>
        <p:spPr>
          <a:xfrm rot="16200000">
            <a:off x="11180875" y="2401626"/>
            <a:ext cx="557015" cy="653142"/>
          </a:xfrm>
          <a:prstGeom prst="flowChartDelay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A66503-74A5-5D07-CBD8-5691DFF90E65}"/>
              </a:ext>
            </a:extLst>
          </p:cNvPr>
          <p:cNvSpPr txBox="1"/>
          <p:nvPr/>
        </p:nvSpPr>
        <p:spPr>
          <a:xfrm>
            <a:off x="11132811" y="2575386"/>
            <a:ext cx="653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FF777C-8695-32EE-54E5-B3B9C4366FB2}"/>
              </a:ext>
            </a:extLst>
          </p:cNvPr>
          <p:cNvSpPr txBox="1"/>
          <p:nvPr/>
        </p:nvSpPr>
        <p:spPr>
          <a:xfrm rot="16200000">
            <a:off x="10636736" y="3591835"/>
            <a:ext cx="1645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recommend OWF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334841" y="271592"/>
            <a:ext cx="9113959" cy="45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 Narrow"/>
              <a:buNone/>
            </a:pPr>
            <a:r>
              <a:rPr lang="en-US" dirty="0"/>
              <a:t>E2I/OWF Regional Coordinators</a:t>
            </a:r>
            <a:endParaRPr dirty="0"/>
          </a:p>
        </p:txBody>
      </p:sp>
      <p:pic>
        <p:nvPicPr>
          <p:cNvPr id="2" name="Picture 1" descr="A map of different states&#10;&#10;Description automatically generated with low confidence">
            <a:extLst>
              <a:ext uri="{FF2B5EF4-FFF2-40B4-BE49-F238E27FC236}">
                <a16:creationId xmlns:a16="http://schemas.microsoft.com/office/drawing/2014/main" id="{7AFD8122-8E9B-ACD0-0EA2-95C914FAB6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3"/>
          <a:stretch/>
        </p:blipFill>
        <p:spPr>
          <a:xfrm>
            <a:off x="2823549" y="1107112"/>
            <a:ext cx="6590067" cy="39180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4769B2-2FC4-8312-7021-F7DA8A8155DB}"/>
              </a:ext>
            </a:extLst>
          </p:cNvPr>
          <p:cNvSpPr txBox="1"/>
          <p:nvPr/>
        </p:nvSpPr>
        <p:spPr>
          <a:xfrm>
            <a:off x="7918346" y="6525145"/>
            <a:ext cx="2266385" cy="1692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= Location of Regional Coordinators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2F8554-9DB5-067C-A0CA-A67C537FA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501" y="6481114"/>
            <a:ext cx="285382" cy="262188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79A88F12-17EA-D72E-374C-A00FDF8EFAC4}"/>
              </a:ext>
            </a:extLst>
          </p:cNvPr>
          <p:cNvSpPr/>
          <p:nvPr/>
        </p:nvSpPr>
        <p:spPr>
          <a:xfrm>
            <a:off x="7627796" y="6251200"/>
            <a:ext cx="219074" cy="2088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#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96CB5E-5A90-F858-DE4B-9B01552BA914}"/>
              </a:ext>
            </a:extLst>
          </p:cNvPr>
          <p:cNvSpPr txBox="1"/>
          <p:nvPr/>
        </p:nvSpPr>
        <p:spPr>
          <a:xfrm>
            <a:off x="7918346" y="6284541"/>
            <a:ext cx="2266385" cy="1692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= Region Number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C1E27C-2BED-FB58-EBBC-65B18039FE2D}"/>
              </a:ext>
            </a:extLst>
          </p:cNvPr>
          <p:cNvSpPr/>
          <p:nvPr/>
        </p:nvSpPr>
        <p:spPr>
          <a:xfrm>
            <a:off x="3680567" y="5041782"/>
            <a:ext cx="2011680" cy="193699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REGION 6 (South)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C342F3-C700-3DC6-C14A-51F3EAFD4EFC}"/>
              </a:ext>
            </a:extLst>
          </p:cNvPr>
          <p:cNvSpPr/>
          <p:nvPr/>
        </p:nvSpPr>
        <p:spPr>
          <a:xfrm>
            <a:off x="312069" y="3630351"/>
            <a:ext cx="2011680" cy="191012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en-US" sz="9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REGION 8 (Great Plains/Rocky Mt.)</a:t>
            </a:r>
            <a:endParaRPr lang="en-US" sz="9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C08C44-0DD7-08AA-3F7A-67F7451E1EA0}"/>
              </a:ext>
            </a:extLst>
          </p:cNvPr>
          <p:cNvSpPr/>
          <p:nvPr/>
        </p:nvSpPr>
        <p:spPr>
          <a:xfrm rot="10800000" flipV="1">
            <a:off x="312069" y="4910875"/>
            <a:ext cx="2011680" cy="191012"/>
          </a:xfrm>
          <a:prstGeom prst="rect">
            <a:avLst/>
          </a:prstGeom>
          <a:solidFill>
            <a:srgbClr val="00497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en-US" sz="9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REGION 7 (Midwest)</a:t>
            </a:r>
            <a:endParaRPr lang="en-US" sz="9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9F5BB-1312-7737-411C-861FF2B6AC2B}"/>
              </a:ext>
            </a:extLst>
          </p:cNvPr>
          <p:cNvSpPr/>
          <p:nvPr/>
        </p:nvSpPr>
        <p:spPr>
          <a:xfrm>
            <a:off x="309611" y="2371045"/>
            <a:ext cx="2011680" cy="183892"/>
          </a:xfrm>
          <a:prstGeom prst="rect">
            <a:avLst/>
          </a:prstGeom>
          <a:solidFill>
            <a:srgbClr val="456F9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en-US" sz="9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REGION 9 (Northwest)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8232E1-C905-6207-8453-B4F8F71C6D50}"/>
              </a:ext>
            </a:extLst>
          </p:cNvPr>
          <p:cNvSpPr/>
          <p:nvPr/>
        </p:nvSpPr>
        <p:spPr>
          <a:xfrm>
            <a:off x="327151" y="1149541"/>
            <a:ext cx="2011680" cy="182880"/>
          </a:xfrm>
          <a:prstGeom prst="rect">
            <a:avLst/>
          </a:prstGeom>
          <a:solidFill>
            <a:srgbClr val="72AC57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en-US" sz="9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REGION 10 (Southwest)</a:t>
            </a:r>
            <a:endParaRPr lang="en-US" sz="9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EABF93-A2D2-3CF6-1F97-291B9D9FD615}"/>
              </a:ext>
            </a:extLst>
          </p:cNvPr>
          <p:cNvSpPr/>
          <p:nvPr/>
        </p:nvSpPr>
        <p:spPr>
          <a:xfrm>
            <a:off x="9780503" y="1165175"/>
            <a:ext cx="2011680" cy="183590"/>
          </a:xfrm>
          <a:prstGeom prst="rect">
            <a:avLst/>
          </a:prstGeom>
          <a:solidFill>
            <a:srgbClr val="205A6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REGION 1 (Northeast)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2D5453-179B-B5A8-2A22-FDEB5B5E31FB}"/>
              </a:ext>
            </a:extLst>
          </p:cNvPr>
          <p:cNvSpPr/>
          <p:nvPr/>
        </p:nvSpPr>
        <p:spPr>
          <a:xfrm>
            <a:off x="9793000" y="1862566"/>
            <a:ext cx="2011680" cy="183590"/>
          </a:xfrm>
          <a:prstGeom prst="rect">
            <a:avLst/>
          </a:prstGeom>
          <a:solidFill>
            <a:srgbClr val="6D161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REGION 2 (NCR)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9EB243-0787-B60D-4ACE-4582BB8B038F}"/>
              </a:ext>
            </a:extLst>
          </p:cNvPr>
          <p:cNvSpPr/>
          <p:nvPr/>
        </p:nvSpPr>
        <p:spPr>
          <a:xfrm rot="10800000" flipV="1">
            <a:off x="9814323" y="3118398"/>
            <a:ext cx="2011680" cy="183590"/>
          </a:xfrm>
          <a:prstGeom prst="rect">
            <a:avLst/>
          </a:prstGeom>
          <a:solidFill>
            <a:srgbClr val="DE840A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lang="en-US" sz="9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REGION 3 (Mid-Atlantic)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2C8F21-B425-4B9F-7B77-A0FDD5A1779E}"/>
              </a:ext>
            </a:extLst>
          </p:cNvPr>
          <p:cNvSpPr/>
          <p:nvPr/>
        </p:nvSpPr>
        <p:spPr>
          <a:xfrm>
            <a:off x="6535029" y="5041782"/>
            <a:ext cx="2011680" cy="200662"/>
          </a:xfrm>
          <a:prstGeom prst="rect">
            <a:avLst/>
          </a:prstGeom>
          <a:solidFill>
            <a:srgbClr val="9C182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REGION 5 (South Central)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EB499A-2594-797D-57D2-1A63A00E6F57}"/>
              </a:ext>
            </a:extLst>
          </p:cNvPr>
          <p:cNvSpPr txBox="1"/>
          <p:nvPr/>
        </p:nvSpPr>
        <p:spPr>
          <a:xfrm>
            <a:off x="284043" y="5077185"/>
            <a:ext cx="2787594" cy="1061829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Ned Hall, OWF                                    </a:t>
            </a:r>
          </a:p>
          <a:p>
            <a:r>
              <a:rPr lang="en-US" sz="9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5"/>
              </a:rPr>
              <a:t>ned.e.hall.ctr@health.mil</a:t>
            </a:r>
            <a:r>
              <a:rPr lang="en-US" sz="9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9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270-740-7505</a:t>
            </a:r>
          </a:p>
          <a:p>
            <a:endParaRPr lang="en-US" sz="9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en-US" sz="9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James Gibson, E2I</a:t>
            </a:r>
          </a:p>
          <a:p>
            <a:r>
              <a:rPr lang="en-US" sz="9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6"/>
              </a:rPr>
              <a:t>james.w.gibson24.ctr@health.mil</a:t>
            </a:r>
            <a:r>
              <a:rPr lang="en-US" sz="9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9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931-800-8714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AF141E-5E18-0CC5-06E1-34EFBB7CB8F0}"/>
              </a:ext>
            </a:extLst>
          </p:cNvPr>
          <p:cNvSpPr txBox="1"/>
          <p:nvPr/>
        </p:nvSpPr>
        <p:spPr>
          <a:xfrm>
            <a:off x="9714853" y="4897864"/>
            <a:ext cx="2142980" cy="1338828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marL="57150"/>
            <a:r>
              <a:rPr lang="en-US" sz="9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Lisa Goenen, E2I/OWF</a:t>
            </a:r>
          </a:p>
          <a:p>
            <a:pPr marL="57150"/>
            <a:r>
              <a:rPr lang="en-US" sz="9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Fort Stewart</a:t>
            </a:r>
          </a:p>
          <a:p>
            <a:pPr marL="57150"/>
            <a:r>
              <a:rPr lang="en-US" sz="9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7"/>
              </a:rPr>
              <a:t>lisa.g.goenen.ctr@mail.mil</a:t>
            </a:r>
            <a:r>
              <a:rPr lang="en-US" sz="9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pPr marL="57150"/>
            <a:r>
              <a:rPr lang="en-US" sz="9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912-200-0470</a:t>
            </a:r>
          </a:p>
          <a:p>
            <a:pPr marL="57150"/>
            <a:endParaRPr lang="en-US" sz="900" dirty="0">
              <a:solidFill>
                <a:srgbClr val="0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57150"/>
            <a:r>
              <a:rPr lang="en-US" sz="9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Ebony McMillian, E2I/OWF</a:t>
            </a:r>
          </a:p>
          <a:p>
            <a:pPr marL="57150"/>
            <a:r>
              <a:rPr lang="en-US" sz="90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Fort Benning</a:t>
            </a:r>
            <a:endParaRPr lang="en-US" sz="900" dirty="0">
              <a:solidFill>
                <a:srgbClr val="0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57150"/>
            <a:r>
              <a:rPr lang="en-US" sz="9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8"/>
              </a:rPr>
              <a:t>ebony.m.mcmillian2.ctr@mail.mil</a:t>
            </a:r>
            <a:r>
              <a:rPr lang="en-US" sz="9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pPr marL="57150"/>
            <a:r>
              <a:rPr lang="en-US" sz="9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706-773-1428</a:t>
            </a:r>
            <a:r>
              <a:rPr lang="en-US" sz="9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en-US" sz="900" dirty="0">
              <a:solidFill>
                <a:srgbClr val="0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2A71EF-D131-0D4B-1C60-05AA175E7221}"/>
              </a:ext>
            </a:extLst>
          </p:cNvPr>
          <p:cNvSpPr txBox="1"/>
          <p:nvPr/>
        </p:nvSpPr>
        <p:spPr>
          <a:xfrm>
            <a:off x="7047370" y="4503817"/>
            <a:ext cx="714537" cy="215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REGION 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C5D378-028D-10B4-24D3-D04CC17C1904}"/>
              </a:ext>
            </a:extLst>
          </p:cNvPr>
          <p:cNvSpPr txBox="1"/>
          <p:nvPr/>
        </p:nvSpPr>
        <p:spPr>
          <a:xfrm rot="10800000" flipV="1">
            <a:off x="8373706" y="3701202"/>
            <a:ext cx="60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REGION 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089FB7-E44A-01FB-0453-3E8211F42DA6}"/>
              </a:ext>
            </a:extLst>
          </p:cNvPr>
          <p:cNvSpPr txBox="1"/>
          <p:nvPr/>
        </p:nvSpPr>
        <p:spPr>
          <a:xfrm>
            <a:off x="8547689" y="2903618"/>
            <a:ext cx="6313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REGION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684194-7AE3-4D36-B570-85A773C20355}"/>
              </a:ext>
            </a:extLst>
          </p:cNvPr>
          <p:cNvSpPr txBox="1"/>
          <p:nvPr/>
        </p:nvSpPr>
        <p:spPr>
          <a:xfrm>
            <a:off x="7458468" y="1507834"/>
            <a:ext cx="60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REGION 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3BE7121-0631-8B3B-E6FB-C64CA6B9E366}"/>
              </a:ext>
            </a:extLst>
          </p:cNvPr>
          <p:cNvSpPr txBox="1"/>
          <p:nvPr/>
        </p:nvSpPr>
        <p:spPr>
          <a:xfrm>
            <a:off x="3771545" y="1208735"/>
            <a:ext cx="9922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REGION 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8B64B4-1417-9D96-BAD2-9D1C7408EADF}"/>
              </a:ext>
            </a:extLst>
          </p:cNvPr>
          <p:cNvSpPr txBox="1"/>
          <p:nvPr/>
        </p:nvSpPr>
        <p:spPr>
          <a:xfrm rot="10800000" flipV="1">
            <a:off x="2735435" y="2176414"/>
            <a:ext cx="654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REGION 10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2E88DE4-024D-C100-D3D2-8C938A5D4460}"/>
              </a:ext>
            </a:extLst>
          </p:cNvPr>
          <p:cNvSpPr txBox="1"/>
          <p:nvPr/>
        </p:nvSpPr>
        <p:spPr>
          <a:xfrm rot="10800000" flipV="1">
            <a:off x="5137885" y="1523384"/>
            <a:ext cx="6133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REGION 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6786159-587C-8501-1C51-103BF8F52968}"/>
              </a:ext>
            </a:extLst>
          </p:cNvPr>
          <p:cNvSpPr txBox="1"/>
          <p:nvPr/>
        </p:nvSpPr>
        <p:spPr>
          <a:xfrm>
            <a:off x="6129517" y="3825858"/>
            <a:ext cx="619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REGION 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F05C4FE-BD87-F4A8-90B3-C21332D89F8F}"/>
              </a:ext>
            </a:extLst>
          </p:cNvPr>
          <p:cNvSpPr txBox="1"/>
          <p:nvPr/>
        </p:nvSpPr>
        <p:spPr>
          <a:xfrm>
            <a:off x="5906695" y="4877579"/>
            <a:ext cx="6257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REGION 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FDFF5B0-D84B-775D-1D64-479DF03AF7F9}"/>
              </a:ext>
            </a:extLst>
          </p:cNvPr>
          <p:cNvSpPr txBox="1"/>
          <p:nvPr/>
        </p:nvSpPr>
        <p:spPr>
          <a:xfrm rot="10800000" flipV="1">
            <a:off x="6162320" y="1517098"/>
            <a:ext cx="604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REGION 7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5F595A0-6B57-1819-2C82-97AB38004AD4}"/>
              </a:ext>
            </a:extLst>
          </p:cNvPr>
          <p:cNvSpPr/>
          <p:nvPr/>
        </p:nvSpPr>
        <p:spPr>
          <a:xfrm>
            <a:off x="9811576" y="4707373"/>
            <a:ext cx="2011680" cy="183590"/>
          </a:xfrm>
          <a:prstGeom prst="rect">
            <a:avLst/>
          </a:prstGeom>
          <a:solidFill>
            <a:srgbClr val="074D25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en-US" sz="9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REGION 4 (Southeast)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3B10DC-4B45-0C5D-D86E-6D64571DC5DE}"/>
              </a:ext>
            </a:extLst>
          </p:cNvPr>
          <p:cNvSpPr txBox="1"/>
          <p:nvPr/>
        </p:nvSpPr>
        <p:spPr>
          <a:xfrm>
            <a:off x="6499755" y="5211572"/>
            <a:ext cx="23520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William May, E2I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  <a:hlinkClick r:id="rId9"/>
              </a:rPr>
              <a:t>william.e.may3.ctr@mail.mil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682-216-5896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Eric Gehring, OWF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  <a:hlinkClick r:id="rId10"/>
              </a:rPr>
              <a:t>eric.b.gehring.ctr@mail.mil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254-226-4405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6FA4371-CD39-E5C3-A2C6-32196225AA40}"/>
              </a:ext>
            </a:extLst>
          </p:cNvPr>
          <p:cNvSpPr txBox="1"/>
          <p:nvPr/>
        </p:nvSpPr>
        <p:spPr>
          <a:xfrm>
            <a:off x="3648690" y="5190689"/>
            <a:ext cx="2018125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Lance Dowd, E2I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  <a:hlinkClick r:id="rId11"/>
              </a:rPr>
              <a:t>lance.a.dowd.ctr@mail.mil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703-397-6640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Erasmo Valles, OWF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  <a:hlinkClick r:id="rId12"/>
              </a:rPr>
              <a:t>erasmo.valles.ctr@mail.mil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703-397-6499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19D8C0A-EFA0-BDA9-31E2-77D7CB32FBA7}"/>
              </a:ext>
            </a:extLst>
          </p:cNvPr>
          <p:cNvSpPr txBox="1"/>
          <p:nvPr/>
        </p:nvSpPr>
        <p:spPr>
          <a:xfrm>
            <a:off x="289146" y="1299883"/>
            <a:ext cx="1946489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Christopher Graham, E2I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  <a:hlinkClick r:id="rId13"/>
              </a:rPr>
              <a:t>christopher.b.graham.ctr@mail.mil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619-964-6510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Sandra Ambotaite, OWF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  <a:hlinkClick r:id="rId14"/>
              </a:rPr>
              <a:t>sandra.ambotaite.ctr@mail.mil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951-904-1475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F423C5D-14D0-F093-3275-F518ED439CA0}"/>
              </a:ext>
            </a:extLst>
          </p:cNvPr>
          <p:cNvSpPr txBox="1"/>
          <p:nvPr/>
        </p:nvSpPr>
        <p:spPr>
          <a:xfrm>
            <a:off x="289145" y="2540839"/>
            <a:ext cx="1946489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Ronald Metternich, E2I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  <a:hlinkClick r:id="rId15"/>
              </a:rPr>
              <a:t>ronald.j.metternich.ctr@mail.mil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253-330-0643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Ramon Ubaldo, OWF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  <a:hlinkClick r:id="rId16"/>
              </a:rPr>
              <a:t>ramon.e.ubaldo.ctr@mail.mil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253-324-5351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9AF9DB8-CE28-9F19-DDFA-3DA8FC9C0CA8}"/>
              </a:ext>
            </a:extLst>
          </p:cNvPr>
          <p:cNvSpPr txBox="1"/>
          <p:nvPr/>
        </p:nvSpPr>
        <p:spPr>
          <a:xfrm>
            <a:off x="284409" y="3821363"/>
            <a:ext cx="2036882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Naomi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Dowsett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, E2I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  <a:hlinkClick r:id="rId17"/>
              </a:rPr>
              <a:t>naomi.j.dowsett.ctr@mail.mil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719-460-1028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Daniel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Stellabotte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, OWF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  <a:hlinkClick r:id="rId18"/>
              </a:rPr>
              <a:t>daniel.stellabotte.ctr@mail.mil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719-491-1468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4F779DD-9754-C3BC-8AD5-B83BE0E03F50}"/>
              </a:ext>
            </a:extLst>
          </p:cNvPr>
          <p:cNvSpPr txBox="1"/>
          <p:nvPr/>
        </p:nvSpPr>
        <p:spPr>
          <a:xfrm>
            <a:off x="9690092" y="1352891"/>
            <a:ext cx="211912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James West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, E2I/OWF</a:t>
            </a:r>
          </a:p>
          <a:p>
            <a:pPr marL="5715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  <a:hlinkClick r:id="rId19"/>
              </a:rPr>
              <a:t>james.w.west.ctr@mail.mil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680-291-0462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963C54B-8D98-E70A-5CE8-8481D51CFC21}"/>
              </a:ext>
            </a:extLst>
          </p:cNvPr>
          <p:cNvSpPr txBox="1"/>
          <p:nvPr/>
        </p:nvSpPr>
        <p:spPr>
          <a:xfrm>
            <a:off x="9690092" y="2050530"/>
            <a:ext cx="2007972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Martin Del Rio, E2I</a:t>
            </a:r>
          </a:p>
          <a:p>
            <a:pPr marL="571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  <a:hlinkClick r:id="rId20"/>
              </a:rPr>
              <a:t>martin.delrio.ctr@mail.mil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pPr marL="571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571-481-8648</a:t>
            </a:r>
          </a:p>
          <a:p>
            <a:pPr marL="571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571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Raymundo Esteves, OWF</a:t>
            </a:r>
          </a:p>
          <a:p>
            <a:pPr marL="571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  <a:hlinkClick r:id="rId21"/>
              </a:rPr>
              <a:t>raymundo.n.esteves.ctr@mail.mil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240-644-2715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1D49D2C-E2C4-2256-8724-4EAD21B2C507}"/>
              </a:ext>
            </a:extLst>
          </p:cNvPr>
          <p:cNvSpPr txBox="1"/>
          <p:nvPr/>
        </p:nvSpPr>
        <p:spPr>
          <a:xfrm>
            <a:off x="9707088" y="3301988"/>
            <a:ext cx="2443787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Antoinette Watson, E2I/OWF</a:t>
            </a:r>
          </a:p>
          <a:p>
            <a:pPr marL="571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Camp Lejeune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  <a:hlinkClick r:id="rId22"/>
              </a:rPr>
              <a:t>antionette.d.watson2.ctr@mail.mil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252-624-1341 </a:t>
            </a:r>
          </a:p>
          <a:p>
            <a:pPr marL="571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571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Marquadealsandro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“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Marq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” McLeod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, E2I/OWF</a:t>
            </a:r>
          </a:p>
          <a:p>
            <a:pPr marL="571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Fort </a:t>
            </a:r>
            <a:r>
              <a:rPr lang="en-US" sz="9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Bragg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571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  <a:hlinkClick r:id="rId23"/>
              </a:rPr>
              <a:t>marquadealsandro.mcleod.ctr@mail.mil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803-260-1467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D02A1D-9D96-325B-688C-865B64E84BBE}"/>
              </a:ext>
            </a:extLst>
          </p:cNvPr>
          <p:cNvSpPr/>
          <p:nvPr/>
        </p:nvSpPr>
        <p:spPr>
          <a:xfrm>
            <a:off x="8501544" y="3602668"/>
            <a:ext cx="866907" cy="98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711CDF-A22F-A0E9-CDF2-A656D7DF22F3}"/>
              </a:ext>
            </a:extLst>
          </p:cNvPr>
          <p:cNvSpPr txBox="1"/>
          <p:nvPr/>
        </p:nvSpPr>
        <p:spPr>
          <a:xfrm>
            <a:off x="8392634" y="3528865"/>
            <a:ext cx="12149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>
                <a:latin typeface="Source Sans Pro SemiBold" panose="020F0502020204030204" pitchFamily="34" charset="0"/>
                <a:ea typeface="Source Sans Pro" panose="020B0503030403020204" pitchFamily="34" charset="0"/>
                <a:cs typeface="ADLaM Display" panose="020F0502020204030204" pitchFamily="2" charset="0"/>
              </a:rPr>
              <a:t>Fort Bragg, NC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DDD81D-21AC-4081-14CC-67A1F9AE78FE}"/>
              </a:ext>
            </a:extLst>
          </p:cNvPr>
          <p:cNvSpPr/>
          <p:nvPr/>
        </p:nvSpPr>
        <p:spPr>
          <a:xfrm>
            <a:off x="6870426" y="4365139"/>
            <a:ext cx="866907" cy="138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8F4E01-AA44-BF7F-0E93-95D4EE250211}"/>
              </a:ext>
            </a:extLst>
          </p:cNvPr>
          <p:cNvSpPr txBox="1"/>
          <p:nvPr/>
        </p:nvSpPr>
        <p:spPr>
          <a:xfrm>
            <a:off x="6870426" y="4329127"/>
            <a:ext cx="12149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>
                <a:latin typeface="Source Sans Pro SemiBold" panose="020F0502020204030204" pitchFamily="34" charset="0"/>
                <a:ea typeface="Source Sans Pro" panose="020B0503030403020204" pitchFamily="34" charset="0"/>
                <a:cs typeface="ADLaM Display" panose="020F0502020204030204" pitchFamily="2" charset="0"/>
              </a:rPr>
              <a:t>Fort Benning, GA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 txBox="1">
            <a:spLocks noGrp="1"/>
          </p:cNvSpPr>
          <p:nvPr>
            <p:ph type="sldNum" idx="12"/>
          </p:nvPr>
        </p:nvSpPr>
        <p:spPr>
          <a:xfrm>
            <a:off x="11088178" y="6394333"/>
            <a:ext cx="5372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182" name="Google Shape;182;p7"/>
          <p:cNvSpPr txBox="1">
            <a:spLocks noGrp="1"/>
          </p:cNvSpPr>
          <p:nvPr>
            <p:ph type="title"/>
          </p:nvPr>
        </p:nvSpPr>
        <p:spPr>
          <a:xfrm>
            <a:off x="334841" y="271592"/>
            <a:ext cx="9113959" cy="45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 Narrow"/>
              <a:buNone/>
            </a:pPr>
            <a:r>
              <a:rPr lang="en-US" dirty="0"/>
              <a:t>Recovery Coordination Program Leadership Contacts</a:t>
            </a:r>
            <a:endParaRPr dirty="0"/>
          </a:p>
        </p:txBody>
      </p:sp>
      <p:sp>
        <p:nvSpPr>
          <p:cNvPr id="183" name="Google Shape;183;p7"/>
          <p:cNvSpPr txBox="1"/>
          <p:nvPr/>
        </p:nvSpPr>
        <p:spPr>
          <a:xfrm>
            <a:off x="464788" y="1161215"/>
            <a:ext cx="9886219" cy="364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91440">
              <a:spcBef>
                <a:spcPts val="300"/>
              </a:spcBef>
            </a:pPr>
            <a:endParaRPr lang="en-US" sz="2400" dirty="0">
              <a:solidFill>
                <a:srgbClr val="001F5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91440">
              <a:spcBef>
                <a:spcPts val="300"/>
              </a:spcBef>
            </a:pPr>
            <a:r>
              <a:rPr lang="en-US" sz="2400" dirty="0">
                <a:solidFill>
                  <a:srgbClr val="001F5F"/>
                </a:solidFill>
                <a:latin typeface="Arial Narrow"/>
                <a:ea typeface="Arial Narrow"/>
                <a:cs typeface="Arial Narrow"/>
                <a:sym typeface="Arial Narrow"/>
              </a:rPr>
              <a:t>Ms. Randi Ramcharan, </a:t>
            </a:r>
            <a:r>
              <a:rPr lang="en-US" sz="2400" b="0" i="0" u="none" strike="noStrike" cap="none" dirty="0">
                <a:solidFill>
                  <a:srgbClr val="001F5F"/>
                </a:solidFill>
                <a:latin typeface="Arial Narrow"/>
                <a:ea typeface="Arial Narrow"/>
                <a:cs typeface="Arial Narrow"/>
                <a:sym typeface="Arial Narrow"/>
              </a:rPr>
              <a:t>Director, Warrior Care Recovery Coordination Program</a:t>
            </a:r>
          </a:p>
          <a:p>
            <a:pPr marL="91440">
              <a:spcBef>
                <a:spcPts val="300"/>
              </a:spcBef>
            </a:pPr>
            <a:r>
              <a:rPr lang="en-US" sz="2400" dirty="0">
                <a:solidFill>
                  <a:srgbClr val="585858"/>
                </a:solidFill>
                <a:latin typeface="Arial Narrow"/>
                <a:sym typeface="Arial Narrow"/>
              </a:rPr>
              <a:t>Email:</a:t>
            </a:r>
            <a:r>
              <a:rPr lang="en-US" sz="2400" dirty="0">
                <a:solidFill>
                  <a:srgbClr val="001F5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400" dirty="0">
                <a:solidFill>
                  <a:srgbClr val="001F5F"/>
                </a:solidFill>
                <a:latin typeface="Arial Narrow"/>
                <a:ea typeface="Arial Narrow"/>
                <a:cs typeface="Arial Narrow"/>
                <a:sym typeface="Arial Narrow"/>
                <a:hlinkClick r:id="rId3"/>
              </a:rPr>
              <a:t>randi.r.ramcharan.civ@mail.mil</a:t>
            </a:r>
            <a:r>
              <a:rPr lang="en-US" sz="2400" dirty="0">
                <a:solidFill>
                  <a:srgbClr val="001F5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  <a:p>
            <a:pPr marL="91440">
              <a:spcBef>
                <a:spcPts val="300"/>
              </a:spcBef>
            </a:pPr>
            <a:endParaRPr lang="en-US" sz="2400" b="0" i="0" u="none" strike="noStrike" cap="none" dirty="0">
              <a:solidFill>
                <a:srgbClr val="001F5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91440">
              <a:spcBef>
                <a:spcPts val="300"/>
              </a:spcBef>
            </a:pPr>
            <a:r>
              <a:rPr lang="en-US" sz="2400" b="0" i="0" u="none" strike="noStrike" cap="none" dirty="0">
                <a:solidFill>
                  <a:srgbClr val="001F5F"/>
                </a:solidFill>
                <a:latin typeface="Arial Narrow"/>
                <a:ea typeface="Arial Narrow"/>
                <a:cs typeface="Arial Narrow"/>
                <a:sym typeface="Arial Narrow"/>
              </a:rPr>
              <a:t>Mr. Jonathan Morris, Deputy Director, Warrior Care Recovery Coordination Program</a:t>
            </a:r>
            <a:endParaRPr sz="2400" b="0" i="0" u="none" strike="noStrike" cap="none" dirty="0">
              <a:solidFill>
                <a:srgbClr val="001F5F"/>
              </a:solidFill>
              <a:latin typeface="Arial Narrow"/>
              <a:ea typeface="Arial Narrow"/>
              <a:cs typeface="Arial Narrow"/>
            </a:endParaRPr>
          </a:p>
          <a:p>
            <a:pPr marL="91440">
              <a:spcBef>
                <a:spcPts val="300"/>
              </a:spcBef>
            </a:pPr>
            <a:r>
              <a:rPr lang="en-US" sz="2400" b="0" i="0" u="none" strike="noStrike" cap="none" dirty="0">
                <a:solidFill>
                  <a:srgbClr val="585858"/>
                </a:solidFill>
                <a:latin typeface="Arial Narrow"/>
                <a:ea typeface="Arial Narrow"/>
                <a:cs typeface="Arial Narrow"/>
                <a:sym typeface="Arial Narrow"/>
              </a:rPr>
              <a:t>Email: </a:t>
            </a:r>
            <a:r>
              <a:rPr lang="en-US" sz="2400" u="sng" dirty="0">
                <a:solidFill>
                  <a:schemeClr val="hlink"/>
                </a:solidFill>
                <a:latin typeface="Arial Narrow"/>
                <a:sym typeface="Arial Narr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jonathan.a.morris12.civ@mail.mil</a:t>
            </a:r>
            <a:endParaRPr sz="2400" u="sng" dirty="0">
              <a:solidFill>
                <a:schemeClr val="hlink"/>
              </a:solidFill>
              <a:latin typeface="Arial Narrow"/>
            </a:endParaRPr>
          </a:p>
          <a:p>
            <a:pPr marL="91440">
              <a:spcBef>
                <a:spcPts val="300"/>
              </a:spcBef>
            </a:pPr>
            <a:endParaRPr lang="en-US" sz="2400" b="0" i="0" u="none" strike="noStrike" cap="none" dirty="0">
              <a:latin typeface="Arial Narrow"/>
              <a:ea typeface="Arial Narrow"/>
              <a:cs typeface="Arial Narrow"/>
            </a:endParaRPr>
          </a:p>
          <a:p>
            <a:pPr marL="9144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1F5F"/>
                </a:solidFill>
                <a:latin typeface="Arial Narrow"/>
                <a:sym typeface="Arial Narrow"/>
              </a:rPr>
              <a:t>Mr. Jose Umpierre, Sr. Program Manager (Contractor)</a:t>
            </a:r>
            <a:endParaRPr sz="2400" dirty="0">
              <a:solidFill>
                <a:srgbClr val="001F5F"/>
              </a:solidFill>
              <a:latin typeface="Arial Narrow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585858"/>
                </a:solidFill>
                <a:latin typeface="Arial Narrow"/>
                <a:ea typeface="Arial Narrow"/>
                <a:cs typeface="Arial Narrow"/>
                <a:sym typeface="Arial Narrow"/>
              </a:rPr>
              <a:t> Email: </a:t>
            </a:r>
            <a:r>
              <a:rPr lang="en-US" sz="2400" dirty="0">
                <a:solidFill>
                  <a:srgbClr val="585858"/>
                </a:solidFill>
                <a:latin typeface="Arial Narrow"/>
                <a:ea typeface="Arial Narrow"/>
                <a:cs typeface="Arial Narrow"/>
                <a:sym typeface="Arial Narrow"/>
                <a:hlinkClick r:id="rId5"/>
              </a:rPr>
              <a:t>jose.j.umpierre.ctr</a:t>
            </a:r>
            <a:r>
              <a:rPr lang="en-US" sz="2400" u="sng" dirty="0">
                <a:solidFill>
                  <a:srgbClr val="0563C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sym typeface="Arial Narrow"/>
                <a:hlinkClick r:id="rId5"/>
              </a:rPr>
              <a:t>@mail.mil</a:t>
            </a:r>
            <a:r>
              <a:rPr lang="en-US" sz="2400" u="sng" dirty="0">
                <a:solidFill>
                  <a:srgbClr val="0563C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sym typeface="Arial Narrow"/>
              </a:rPr>
              <a:t> </a:t>
            </a:r>
            <a:endParaRPr lang="en-US" sz="2400" u="sng" dirty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D22859-F1C5-6108-E026-636FBC8DB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489" y="3040946"/>
            <a:ext cx="5794783" cy="454456"/>
          </a:xfrm>
        </p:spPr>
        <p:txBody>
          <a:bodyPr/>
          <a:lstStyle/>
          <a:p>
            <a:pPr marL="0" marR="1380490" indent="0">
              <a:lnSpc>
                <a:spcPct val="100000"/>
              </a:lnSpc>
              <a:spcBef>
                <a:spcPts val="20"/>
              </a:spcBef>
              <a:buClr>
                <a:srgbClr val="004978"/>
              </a:buClr>
              <a:buNone/>
            </a:pPr>
            <a:r>
              <a:rPr lang="en-US" sz="1800" b="1" u="sng" spc="-10" dirty="0">
                <a:solidFill>
                  <a:srgbClr val="0000FF"/>
                </a:solidFill>
                <a:uFill>
                  <a:solidFill>
                    <a:srgbClr val="001F5F"/>
                  </a:solidFill>
                </a:uFill>
                <a:latin typeface="Arial Narrow"/>
                <a:cs typeface="Arial Narrow"/>
                <a:hlinkClick r:id="rId2"/>
              </a:rPr>
              <a:t>https://www.warriorcare.dodlive.mil</a:t>
            </a:r>
            <a:endParaRPr lang="en-US" sz="1800" b="1" u="sng" spc="-10" dirty="0">
              <a:solidFill>
                <a:srgbClr val="0000FF"/>
              </a:solidFill>
              <a:highlight>
                <a:srgbClr val="FFFF00"/>
              </a:highlight>
              <a:uFill>
                <a:solidFill>
                  <a:srgbClr val="001F5F"/>
                </a:solidFill>
              </a:uFill>
              <a:latin typeface="Arial Narrow"/>
              <a:cs typeface="Arial Narrow"/>
              <a:hlinkClick r:id="rId3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E02197-A0EE-87EE-944D-FA71B7803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41" y="271592"/>
            <a:ext cx="7314657" cy="535531"/>
          </a:xfrm>
        </p:spPr>
        <p:txBody>
          <a:bodyPr/>
          <a:lstStyle/>
          <a:p>
            <a:r>
              <a:rPr lang="en-US" sz="3200" dirty="0"/>
              <a:t>Social</a:t>
            </a:r>
            <a:r>
              <a:rPr lang="en-US" sz="3200" spc="-60" dirty="0"/>
              <a:t> </a:t>
            </a:r>
            <a:r>
              <a:rPr lang="en-US" sz="3200" dirty="0"/>
              <a:t>Media</a:t>
            </a:r>
            <a:r>
              <a:rPr lang="en-US" sz="3200" spc="-40" dirty="0"/>
              <a:t> </a:t>
            </a:r>
            <a:r>
              <a:rPr lang="en-US" sz="3200" spc="-10" dirty="0"/>
              <a:t>Platforms</a:t>
            </a:r>
            <a:endParaRPr lang="en-US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9F94F-E1CB-A941-2436-50059FC8DA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4C5DB-022A-764B-8211-6C4AE67DAF0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A39F48A9-B8FA-E42E-6865-BBAB06E6A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410" y="1688691"/>
            <a:ext cx="5339932" cy="797430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7B0252AA-04E9-ECD1-1648-134479236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658" y="1477970"/>
            <a:ext cx="5160278" cy="12188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1A8F36-6939-57C6-2BD4-2D03E627FBB5}"/>
              </a:ext>
            </a:extLst>
          </p:cNvPr>
          <p:cNvSpPr txBox="1"/>
          <p:nvPr/>
        </p:nvSpPr>
        <p:spPr>
          <a:xfrm>
            <a:off x="7146489" y="3083508"/>
            <a:ext cx="4221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629285">
              <a:lnSpc>
                <a:spcPct val="100000"/>
              </a:lnSpc>
              <a:spcBef>
                <a:spcPts val="20"/>
              </a:spcBef>
              <a:buClr>
                <a:srgbClr val="004978"/>
              </a:buClr>
            </a:pPr>
            <a:r>
              <a:rPr lang="en-US" b="1" u="sng" spc="-1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 Narrow"/>
                <a:cs typeface="Arial Narrow"/>
                <a:hlinkClick r:id="rId6"/>
              </a:rPr>
              <a:t>https://www.nrd.gov</a:t>
            </a:r>
            <a:r>
              <a:rPr lang="en-US" b="1" spc="-10" dirty="0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FB6702E9-3F79-AF38-9F63-9E563C92C8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657" y="5296775"/>
            <a:ext cx="458808" cy="458808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9347B600-29FF-61A8-CEE2-91CAAC7B1C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657" y="3699843"/>
            <a:ext cx="458808" cy="45880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89D26E58-635F-BC98-8C09-6425B309A5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272" y="4280227"/>
            <a:ext cx="439578" cy="439578"/>
          </a:xfrm>
          <a:prstGeom prst="rect">
            <a:avLst/>
          </a:prstGeom>
        </p:spPr>
      </p:pic>
      <p:pic>
        <p:nvPicPr>
          <p:cNvPr id="15" name="Graphic 14" descr="World with solid fill">
            <a:extLst>
              <a:ext uri="{FF2B5EF4-FFF2-40B4-BE49-F238E27FC236}">
                <a16:creationId xmlns:a16="http://schemas.microsoft.com/office/drawing/2014/main" id="{D0DC5C05-F8D6-CABA-3513-2320B80E55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7168" y="2966480"/>
            <a:ext cx="611787" cy="61178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9EDA860-8E8B-4536-883D-1A86F26B0FC0}"/>
              </a:ext>
            </a:extLst>
          </p:cNvPr>
          <p:cNvSpPr txBox="1"/>
          <p:nvPr/>
        </p:nvSpPr>
        <p:spPr>
          <a:xfrm>
            <a:off x="1050488" y="4313134"/>
            <a:ext cx="53779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380490" indent="0">
              <a:lnSpc>
                <a:spcPct val="100000"/>
              </a:lnSpc>
              <a:spcBef>
                <a:spcPts val="20"/>
              </a:spcBef>
              <a:buClr>
                <a:srgbClr val="004978"/>
              </a:buClr>
              <a:buNone/>
            </a:pPr>
            <a:r>
              <a:rPr lang="en-US" sz="1800" b="1" u="sng" spc="-10" dirty="0">
                <a:solidFill>
                  <a:srgbClr val="0087CE"/>
                </a:solidFill>
                <a:uFill>
                  <a:solidFill>
                    <a:srgbClr val="0461C1"/>
                  </a:solidFill>
                </a:uFill>
                <a:latin typeface="Arial Narrow"/>
                <a:cs typeface="Arial Narrow"/>
              </a:rPr>
              <a:t>https://www.linkedin.com/company/department-of-defense-recovery-coordination-program-operation-warfighter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312A9F-7806-7260-6F44-76405A4DAA30}"/>
              </a:ext>
            </a:extLst>
          </p:cNvPr>
          <p:cNvSpPr txBox="1"/>
          <p:nvPr/>
        </p:nvSpPr>
        <p:spPr>
          <a:xfrm>
            <a:off x="958955" y="535265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380490" indent="0">
              <a:lnSpc>
                <a:spcPct val="100000"/>
              </a:lnSpc>
              <a:spcBef>
                <a:spcPts val="20"/>
              </a:spcBef>
              <a:buClr>
                <a:srgbClr val="004978"/>
              </a:buClr>
              <a:buNone/>
            </a:pPr>
            <a:r>
              <a:rPr lang="en-US" sz="1800" b="1" u="sng" spc="-10" dirty="0">
                <a:solidFill>
                  <a:srgbClr val="0000FF"/>
                </a:solidFill>
                <a:uFill>
                  <a:solidFill>
                    <a:srgbClr val="001F5F"/>
                  </a:solidFill>
                </a:uFill>
                <a:latin typeface="Arial Narrow"/>
                <a:cs typeface="Arial Narrow"/>
                <a:hlinkClick r:id="rId12"/>
              </a:rPr>
              <a:t>https://www.instagram.com/wariorcarephotos</a:t>
            </a:r>
            <a:endParaRPr lang="en-US" sz="1800" b="1" u="sng" spc="-10" dirty="0">
              <a:solidFill>
                <a:srgbClr val="0000FF"/>
              </a:solidFill>
              <a:uFill>
                <a:solidFill>
                  <a:srgbClr val="001F5F"/>
                </a:solidFill>
              </a:uFill>
              <a:latin typeface="Arial Narrow"/>
              <a:cs typeface="Arial Narrow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06DE9C-FF35-4685-228C-C9C2AEEB9304}"/>
              </a:ext>
            </a:extLst>
          </p:cNvPr>
          <p:cNvSpPr txBox="1"/>
          <p:nvPr/>
        </p:nvSpPr>
        <p:spPr>
          <a:xfrm>
            <a:off x="1050489" y="375232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380490" indent="0">
              <a:lnSpc>
                <a:spcPct val="100000"/>
              </a:lnSpc>
              <a:spcBef>
                <a:spcPts val="20"/>
              </a:spcBef>
              <a:buClr>
                <a:srgbClr val="004978"/>
              </a:buClr>
              <a:buNone/>
            </a:pPr>
            <a:r>
              <a:rPr lang="en-US" sz="1800" b="1" u="sng" spc="-10" dirty="0">
                <a:solidFill>
                  <a:srgbClr val="0000FF"/>
                </a:solidFill>
                <a:uFill>
                  <a:solidFill>
                    <a:srgbClr val="001F5F"/>
                  </a:solidFill>
                </a:uFill>
                <a:latin typeface="Arial Narrow"/>
                <a:cs typeface="Arial Narrow"/>
                <a:hlinkClick r:id="rId13"/>
              </a:rPr>
              <a:t>https://www.facebook.com/WarriorCare</a:t>
            </a:r>
            <a:endParaRPr lang="en-US" sz="1800" b="1" u="sng" spc="-10" dirty="0">
              <a:solidFill>
                <a:srgbClr val="0000FF"/>
              </a:solidFill>
              <a:uFill>
                <a:solidFill>
                  <a:srgbClr val="001F5F"/>
                </a:solidFill>
              </a:uFill>
              <a:latin typeface="Arial Narrow"/>
              <a:cs typeface="Arial Narrow"/>
            </a:endParaRPr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BDF4739B-7C3E-636D-ACF7-0C89637DA1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3167" y="3699843"/>
            <a:ext cx="458808" cy="458808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C699B4E0-E3C8-6C21-90DD-71D7003794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2782" y="4280227"/>
            <a:ext cx="439578" cy="439578"/>
          </a:xfrm>
          <a:prstGeom prst="rect">
            <a:avLst/>
          </a:prstGeom>
        </p:spPr>
      </p:pic>
      <p:pic>
        <p:nvPicPr>
          <p:cNvPr id="27" name="Graphic 26" descr="World with solid fill">
            <a:extLst>
              <a:ext uri="{FF2B5EF4-FFF2-40B4-BE49-F238E27FC236}">
                <a16:creationId xmlns:a16="http://schemas.microsoft.com/office/drawing/2014/main" id="{7A87A003-EC0B-6FDB-D52D-7FDE916F65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66678" y="2966480"/>
            <a:ext cx="611787" cy="61178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F5C69A0-5EA7-55A5-3295-BF5EC0F8278C}"/>
              </a:ext>
            </a:extLst>
          </p:cNvPr>
          <p:cNvSpPr txBox="1"/>
          <p:nvPr/>
        </p:nvSpPr>
        <p:spPr>
          <a:xfrm>
            <a:off x="7146489" y="4280782"/>
            <a:ext cx="4906966" cy="637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ts val="2155"/>
              </a:lnSpc>
              <a:buClr>
                <a:srgbClr val="004978"/>
              </a:buClr>
            </a:pPr>
            <a:r>
              <a:rPr lang="en-US" b="1" u="sng" spc="-10" dirty="0">
                <a:solidFill>
                  <a:srgbClr val="0000FF"/>
                </a:solidFill>
                <a:uFill>
                  <a:solidFill>
                    <a:srgbClr val="001F5F"/>
                  </a:solidFill>
                </a:uFill>
                <a:latin typeface="Arial Narrow"/>
              </a:rPr>
              <a:t>https://www.linkedin.com/company/national-resource-directory/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08491F-09F6-EF4F-FC50-E463AB3FCCFD}"/>
              </a:ext>
            </a:extLst>
          </p:cNvPr>
          <p:cNvSpPr txBox="1"/>
          <p:nvPr/>
        </p:nvSpPr>
        <p:spPr>
          <a:xfrm>
            <a:off x="7146489" y="37343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629285">
              <a:lnSpc>
                <a:spcPct val="100000"/>
              </a:lnSpc>
              <a:spcBef>
                <a:spcPts val="20"/>
              </a:spcBef>
              <a:buClr>
                <a:srgbClr val="004978"/>
              </a:buClr>
            </a:pPr>
            <a:r>
              <a:rPr lang="en-US" b="1" u="sng" spc="-10" dirty="0">
                <a:solidFill>
                  <a:srgbClr val="0000FF"/>
                </a:solidFill>
                <a:uFill>
                  <a:solidFill>
                    <a:srgbClr val="001F5F"/>
                  </a:solidFill>
                </a:uFill>
                <a:latin typeface="Arial Narrow"/>
                <a:cs typeface="Arial Narrow"/>
                <a:hlinkClick r:id="rId14"/>
              </a:rPr>
              <a:t>https://www.facebook.com/NationalResourceDirectory</a:t>
            </a:r>
            <a:r>
              <a:rPr lang="en-US" b="1" spc="-10" dirty="0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872022D-C78E-1C17-119A-A53287399AD9}"/>
              </a:ext>
            </a:extLst>
          </p:cNvPr>
          <p:cNvSpPr/>
          <p:nvPr/>
        </p:nvSpPr>
        <p:spPr>
          <a:xfrm>
            <a:off x="5998199" y="1561516"/>
            <a:ext cx="50671" cy="42766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8026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C41CC-374E-2532-3341-DF831CA7CE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6099" y="2842615"/>
            <a:ext cx="4752879" cy="2218272"/>
          </a:xfrm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</a:rPr>
              <a:t>Thank You </a:t>
            </a:r>
          </a:p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lang="en-US" sz="2400" b="1" spc="-25" dirty="0">
                <a:solidFill>
                  <a:schemeClr val="bg1"/>
                </a:solidFill>
                <a:latin typeface="Arial Narrow"/>
                <a:cs typeface="Arial Narrow"/>
              </a:rPr>
              <a:t>Phone Number: (719) 728-5538</a:t>
            </a:r>
            <a:endParaRPr lang="en-US" sz="2400" b="1" spc="-10" dirty="0">
              <a:solidFill>
                <a:schemeClr val="bg1"/>
              </a:solidFill>
              <a:uFill>
                <a:solidFill>
                  <a:srgbClr val="0000FF"/>
                </a:solidFill>
              </a:uFill>
              <a:latin typeface="Arial Narrow"/>
              <a:cs typeface="Arial Narrow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lang="en-US" sz="2400" b="1" spc="-10" dirty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</a:rPr>
              <a:t>Email: tristen.v.wendland.ctr@mail.mil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9506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090A5E7-438B-0917-4685-9F9F913EA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Areas of Discussion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98389A-7CD8-3745-867A-48D4F2F755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4C5DB-022A-764B-8211-6C4AE67DAF0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A49C0-EFC2-DEC7-CDB0-A3A07C5B95AF}"/>
              </a:ext>
            </a:extLst>
          </p:cNvPr>
          <p:cNvSpPr/>
          <p:nvPr/>
        </p:nvSpPr>
        <p:spPr>
          <a:xfrm>
            <a:off x="1671235" y="1674277"/>
            <a:ext cx="8849532" cy="62811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154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Arial Black" panose="020B0A04020102020204" pitchFamily="34" charset="0"/>
              </a:rPr>
              <a:t>Warrior Care, Recovery Coordination Program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715FAC-55F7-D2CE-2DFF-0E5918A25319}"/>
              </a:ext>
            </a:extLst>
          </p:cNvPr>
          <p:cNvSpPr/>
          <p:nvPr/>
        </p:nvSpPr>
        <p:spPr>
          <a:xfrm>
            <a:off x="1671234" y="2488805"/>
            <a:ext cx="8849533" cy="62811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154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Education and Employment Initiative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ECA7D7-A1A6-39D6-1C40-083E6CB58BAA}"/>
              </a:ext>
            </a:extLst>
          </p:cNvPr>
          <p:cNvSpPr/>
          <p:nvPr/>
        </p:nvSpPr>
        <p:spPr>
          <a:xfrm>
            <a:off x="1671233" y="3302899"/>
            <a:ext cx="8849534" cy="62811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2154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Arial Black" panose="020B0A04020102020204" pitchFamily="34" charset="0"/>
              </a:rPr>
              <a:t>Operation Warfighter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2F230F-9CA2-EF71-D5AA-A510A054A967}"/>
              </a:ext>
            </a:extLst>
          </p:cNvPr>
          <p:cNvSpPr/>
          <p:nvPr/>
        </p:nvSpPr>
        <p:spPr>
          <a:xfrm>
            <a:off x="1671233" y="4116993"/>
            <a:ext cx="8849534" cy="62811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2154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Arial Black" panose="020B0A04020102020204" pitchFamily="34" charset="0"/>
              </a:rPr>
              <a:t>Contact Information and Social Media</a:t>
            </a:r>
          </a:p>
        </p:txBody>
      </p:sp>
    </p:spTree>
    <p:extLst>
      <p:ext uri="{BB962C8B-B14F-4D97-AF65-F5344CB8AC3E}">
        <p14:creationId xmlns:p14="http://schemas.microsoft.com/office/powerpoint/2010/main" val="315525108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1A2211-BAF1-ED1D-C011-1F517389D3A4}"/>
              </a:ext>
            </a:extLst>
          </p:cNvPr>
          <p:cNvSpPr/>
          <p:nvPr/>
        </p:nvSpPr>
        <p:spPr>
          <a:xfrm>
            <a:off x="2289900" y="1527545"/>
            <a:ext cx="3742660" cy="452432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Google Shape;76;p3"/>
          <p:cNvSpPr txBox="1">
            <a:spLocks noGrp="1"/>
          </p:cNvSpPr>
          <p:nvPr>
            <p:ph type="sldNum" idx="12"/>
          </p:nvPr>
        </p:nvSpPr>
        <p:spPr>
          <a:xfrm>
            <a:off x="11088178" y="6394333"/>
            <a:ext cx="5372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334841" y="271592"/>
            <a:ext cx="9113959" cy="45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 Narrow"/>
              <a:buNone/>
            </a:pPr>
            <a:r>
              <a:rPr lang="en-US" dirty="0"/>
              <a:t>Mission and Vision</a:t>
            </a:r>
            <a:endParaRPr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82472F-DCB8-B91A-C6EB-25AC62BF4009}"/>
              </a:ext>
            </a:extLst>
          </p:cNvPr>
          <p:cNvSpPr/>
          <p:nvPr/>
        </p:nvSpPr>
        <p:spPr>
          <a:xfrm>
            <a:off x="2289900" y="1616150"/>
            <a:ext cx="3742660" cy="1860697"/>
          </a:xfrm>
          <a:prstGeom prst="roundRect">
            <a:avLst>
              <a:gd name="adj" fmla="val 8785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</a:p>
          <a:p>
            <a:pPr algn="ctr"/>
            <a:r>
              <a:rPr lang="en-US" sz="2800" b="1" dirty="0">
                <a:solidFill>
                  <a:schemeClr val="tx2"/>
                </a:solidFill>
                <a:latin typeface="Arial Black" panose="020B0A04020102020204" pitchFamily="34" charset="0"/>
              </a:rPr>
              <a:t>MISSION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EC8142-2B83-0B4E-7506-1AF98CE6B2CF}"/>
              </a:ext>
            </a:extLst>
          </p:cNvPr>
          <p:cNvSpPr/>
          <p:nvPr/>
        </p:nvSpPr>
        <p:spPr>
          <a:xfrm>
            <a:off x="3612590" y="3164055"/>
            <a:ext cx="1097280" cy="109728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Bullseye with solid fill">
            <a:extLst>
              <a:ext uri="{FF2B5EF4-FFF2-40B4-BE49-F238E27FC236}">
                <a16:creationId xmlns:a16="http://schemas.microsoft.com/office/drawing/2014/main" id="{4EF7BE3F-7777-8814-424B-322B57489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4030" y="3255495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3E843C-E42A-E8B7-2B74-78B849AAE365}"/>
              </a:ext>
            </a:extLst>
          </p:cNvPr>
          <p:cNvSpPr txBox="1"/>
          <p:nvPr/>
        </p:nvSpPr>
        <p:spPr>
          <a:xfrm>
            <a:off x="2289900" y="4370485"/>
            <a:ext cx="37426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Proactively support Recovering Service Members (RSMs) in their recovery,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rehabilitation, and reintegration back to the service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or transition into civilian life.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61AB346-6516-5836-4F23-6006770CA7F3}"/>
              </a:ext>
            </a:extLst>
          </p:cNvPr>
          <p:cNvSpPr/>
          <p:nvPr/>
        </p:nvSpPr>
        <p:spPr>
          <a:xfrm>
            <a:off x="6535480" y="1527545"/>
            <a:ext cx="3742660" cy="45243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E8E8B52-254A-46C5-6822-69DF01D0BE40}"/>
              </a:ext>
            </a:extLst>
          </p:cNvPr>
          <p:cNvSpPr/>
          <p:nvPr/>
        </p:nvSpPr>
        <p:spPr>
          <a:xfrm>
            <a:off x="6535480" y="1616150"/>
            <a:ext cx="3742660" cy="1860697"/>
          </a:xfrm>
          <a:prstGeom prst="roundRect">
            <a:avLst>
              <a:gd name="adj" fmla="val 8785"/>
            </a:avLst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</a:p>
          <a:p>
            <a:pPr algn="ctr"/>
            <a:r>
              <a:rPr lang="en-US" sz="2800" b="1" dirty="0">
                <a:solidFill>
                  <a:schemeClr val="accent3"/>
                </a:solidFill>
                <a:latin typeface="Arial Black" panose="020B0A04020102020204" pitchFamily="34" charset="0"/>
              </a:rPr>
              <a:t>VISION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CBE27D-AC12-7209-A6C7-5C4359FFD8F9}"/>
              </a:ext>
            </a:extLst>
          </p:cNvPr>
          <p:cNvSpPr/>
          <p:nvPr/>
        </p:nvSpPr>
        <p:spPr>
          <a:xfrm>
            <a:off x="7858170" y="3164055"/>
            <a:ext cx="1097280" cy="1097280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Eye with solid fill">
            <a:extLst>
              <a:ext uri="{FF2B5EF4-FFF2-40B4-BE49-F238E27FC236}">
                <a16:creationId xmlns:a16="http://schemas.microsoft.com/office/drawing/2014/main" id="{D96963E2-29ED-94AC-8C9B-6EC6262C64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9610" y="3255495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DBB4E77-DED0-EDAB-A430-6AD65A947401}"/>
              </a:ext>
            </a:extLst>
          </p:cNvPr>
          <p:cNvSpPr txBox="1"/>
          <p:nvPr/>
        </p:nvSpPr>
        <p:spPr>
          <a:xfrm>
            <a:off x="6535480" y="4370485"/>
            <a:ext cx="37426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Ensure the RSMs are well prepared for the next step in their lives through career development,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of caregivers and encouragement of lifelong adaptive activities for those with physical and emotional challenges. 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B33204-8F9C-135F-2802-66B99F665F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4C5DB-022A-764B-8211-6C4AE67DAF0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2C612D-0206-CB52-D28E-DA837F59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 RCP Objectives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7C1A6D6-20C8-100D-90D9-8C55CC1CF8CD}"/>
              </a:ext>
            </a:extLst>
          </p:cNvPr>
          <p:cNvGrpSpPr/>
          <p:nvPr/>
        </p:nvGrpSpPr>
        <p:grpSpPr>
          <a:xfrm>
            <a:off x="-1" y="1169354"/>
            <a:ext cx="12192000" cy="1360090"/>
            <a:chOff x="0" y="1169354"/>
            <a:chExt cx="12192000" cy="1360090"/>
          </a:xfrm>
          <a:solidFill>
            <a:schemeClr val="bg1">
              <a:lumMod val="9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2B850C5-5CAB-CD06-5673-3DB2848BD5A3}"/>
                </a:ext>
              </a:extLst>
            </p:cNvPr>
            <p:cNvSpPr/>
            <p:nvPr/>
          </p:nvSpPr>
          <p:spPr>
            <a:xfrm>
              <a:off x="0" y="1169354"/>
              <a:ext cx="2766951" cy="11754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Arial Black" panose="020B0A04020102020204" pitchFamily="34" charset="0"/>
                </a:rPr>
                <a:t>POLICY</a:t>
              </a:r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C3E4E035-3006-19E1-7859-06EDD38F0A8B}"/>
                </a:ext>
              </a:extLst>
            </p:cNvPr>
            <p:cNvSpPr/>
            <p:nvPr/>
          </p:nvSpPr>
          <p:spPr>
            <a:xfrm rot="5400000">
              <a:off x="2371912" y="1564392"/>
              <a:ext cx="1360089" cy="570015"/>
            </a:xfrm>
            <a:prstGeom prst="parallelogram">
              <a:avLst>
                <a:gd name="adj" fmla="val 3336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54E119-FFEA-C12C-EE38-B430697A8860}"/>
                </a:ext>
              </a:extLst>
            </p:cNvPr>
            <p:cNvSpPr/>
            <p:nvPr/>
          </p:nvSpPr>
          <p:spPr>
            <a:xfrm>
              <a:off x="3336967" y="1354015"/>
              <a:ext cx="8855033" cy="11754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9265" marR="6350">
                <a:spcBef>
                  <a:spcPts val="50"/>
                </a:spcBef>
                <a:buClr>
                  <a:schemeClr val="dk1"/>
                </a:buClr>
                <a:buSzPts val="1800"/>
              </a:pPr>
              <a:r>
                <a:rPr lang="en-US" sz="1600" dirty="0">
                  <a:solidFill>
                    <a:schemeClr val="accent1"/>
                  </a:solidFill>
                  <a:latin typeface="Arial" panose="020B0604020202020204" pitchFamily="34" charset="0"/>
                  <a:ea typeface="Arial Narrow"/>
                  <a:cs typeface="Arial" panose="020B0604020202020204" pitchFamily="34" charset="0"/>
                  <a:sym typeface="Arial Narrow"/>
                </a:rPr>
                <a:t>Develops policy</a:t>
              </a:r>
              <a:r>
                <a:rPr lang="en-US" sz="1600" b="0" i="0" u="none" strike="noStrike" cap="none" dirty="0">
                  <a:solidFill>
                    <a:schemeClr val="accent1"/>
                  </a:solidFill>
                  <a:latin typeface="Arial" panose="020B0604020202020204" pitchFamily="34" charset="0"/>
                  <a:ea typeface="Arial Narrow"/>
                  <a:cs typeface="Arial" panose="020B0604020202020204" pitchFamily="34" charset="0"/>
                  <a:sym typeface="Arial Narrow"/>
                </a:rPr>
                <a:t> that standardizes non-medical care provided to wounded, ill, and injured Service</a:t>
              </a:r>
              <a:r>
                <a:rPr lang="en-US" sz="1600" dirty="0">
                  <a:solidFill>
                    <a:schemeClr val="accent1"/>
                  </a:solidFill>
                  <a:latin typeface="Arial" panose="020B0604020202020204" pitchFamily="34" charset="0"/>
                  <a:ea typeface="Arial Narrow"/>
                  <a:cs typeface="Arial" panose="020B0604020202020204" pitchFamily="34" charset="0"/>
                  <a:sym typeface="Arial Narrow"/>
                </a:rPr>
                <a:t> </a:t>
              </a:r>
              <a:r>
                <a:rPr lang="en-US" sz="1600" b="0" i="0" u="none" strike="noStrike" cap="none" dirty="0">
                  <a:solidFill>
                    <a:schemeClr val="accent1"/>
                  </a:solidFill>
                  <a:latin typeface="Arial" panose="020B0604020202020204" pitchFamily="34" charset="0"/>
                  <a:ea typeface="Arial Narrow"/>
                  <a:cs typeface="Arial" panose="020B0604020202020204" pitchFamily="34" charset="0"/>
                  <a:sym typeface="Arial Narrow"/>
                </a:rPr>
                <a:t>members, families, and caregivers across Military </a:t>
              </a:r>
              <a:r>
                <a:rPr lang="en-US" sz="1600" dirty="0">
                  <a:solidFill>
                    <a:schemeClr val="accent1"/>
                  </a:solidFill>
                  <a:latin typeface="Arial" panose="020B0604020202020204" pitchFamily="34" charset="0"/>
                  <a:ea typeface="Arial Narrow"/>
                  <a:cs typeface="Arial" panose="020B0604020202020204" pitchFamily="34" charset="0"/>
                  <a:sym typeface="Arial Narrow"/>
                </a:rPr>
                <a:t>D</a:t>
              </a:r>
              <a:r>
                <a:rPr lang="en-US" sz="1600" b="0" i="0" u="none" strike="noStrike" cap="none" dirty="0">
                  <a:solidFill>
                    <a:schemeClr val="accent1"/>
                  </a:solidFill>
                  <a:latin typeface="Arial" panose="020B0604020202020204" pitchFamily="34" charset="0"/>
                  <a:ea typeface="Arial Narrow"/>
                  <a:cs typeface="Arial" panose="020B0604020202020204" pitchFamily="34" charset="0"/>
                  <a:sym typeface="Arial Narrow"/>
                </a:rPr>
                <a:t>epartment and SOCOM RCPs throughout the continuum of care</a:t>
              </a:r>
              <a:r>
                <a:rPr lang="en-US" sz="1600" dirty="0">
                  <a:solidFill>
                    <a:schemeClr val="accent1"/>
                  </a:solidFill>
                  <a:latin typeface="Arial" panose="020B0604020202020204" pitchFamily="34" charset="0"/>
                  <a:ea typeface="Arial Narrow"/>
                  <a:cs typeface="Arial" panose="020B0604020202020204" pitchFamily="34" charset="0"/>
                  <a:sym typeface="Arial Narrow"/>
                </a:rPr>
                <a:t>.</a:t>
              </a:r>
              <a:endParaRPr lang="en-US" sz="1600" dirty="0">
                <a:solidFill>
                  <a:schemeClr val="accent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E8138FB-C278-58D3-9601-8CB74C12E84D}"/>
              </a:ext>
            </a:extLst>
          </p:cNvPr>
          <p:cNvGrpSpPr/>
          <p:nvPr/>
        </p:nvGrpSpPr>
        <p:grpSpPr>
          <a:xfrm>
            <a:off x="1" y="2377970"/>
            <a:ext cx="12191999" cy="1375298"/>
            <a:chOff x="0" y="2319486"/>
            <a:chExt cx="12191999" cy="1375298"/>
          </a:xfrm>
          <a:solidFill>
            <a:schemeClr val="bg1">
              <a:lumMod val="75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14C93BE-3862-BCD7-DD2B-5AA9C4458FA6}"/>
                </a:ext>
              </a:extLst>
            </p:cNvPr>
            <p:cNvSpPr/>
            <p:nvPr/>
          </p:nvSpPr>
          <p:spPr>
            <a:xfrm>
              <a:off x="0" y="2325219"/>
              <a:ext cx="2766951" cy="11754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/>
                  </a:solidFill>
                  <a:latin typeface="Arial Black" panose="020B0A04020102020204" pitchFamily="34" charset="0"/>
                </a:rPr>
                <a:t>OVERSIGHT</a:t>
              </a:r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AE5E7508-80E1-07B4-F2BA-D8C4A4062C9B}"/>
                </a:ext>
              </a:extLst>
            </p:cNvPr>
            <p:cNvSpPr/>
            <p:nvPr/>
          </p:nvSpPr>
          <p:spPr>
            <a:xfrm rot="5400000">
              <a:off x="2364307" y="2722127"/>
              <a:ext cx="1375298" cy="570015"/>
            </a:xfrm>
            <a:prstGeom prst="parallelogram">
              <a:avLst>
                <a:gd name="adj" fmla="val 3336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2415031-6E5B-0893-23CF-4C78CE041688}"/>
                </a:ext>
              </a:extLst>
            </p:cNvPr>
            <p:cNvSpPr/>
            <p:nvPr/>
          </p:nvSpPr>
          <p:spPr>
            <a:xfrm>
              <a:off x="3336966" y="2519354"/>
              <a:ext cx="8855033" cy="11754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9265" marR="0" lvl="0" algn="l" rtl="0">
                <a:lnSpc>
                  <a:spcPct val="100000"/>
                </a:lnSpc>
                <a:spcBef>
                  <a:spcPts val="50"/>
                </a:spcBef>
                <a:spcAft>
                  <a:spcPts val="0"/>
                </a:spcAft>
                <a:buClr>
                  <a:schemeClr val="dk1"/>
                </a:buClr>
                <a:buSzPts val="1800"/>
              </a:pPr>
              <a:r>
                <a:rPr lang="en-US" sz="1600" b="0" i="0" u="none" strike="noStrike" cap="none" dirty="0">
                  <a:solidFill>
                    <a:schemeClr val="accent2"/>
                  </a:solidFill>
                  <a:latin typeface="Arial" panose="020B0604020202020204" pitchFamily="34" charset="0"/>
                  <a:ea typeface="Arial Narrow"/>
                  <a:cs typeface="Arial" panose="020B0604020202020204" pitchFamily="34" charset="0"/>
                  <a:sym typeface="Arial Narrow"/>
                </a:rPr>
                <a:t>Monitors and reports on the accessibility, utilization, and performance of DoD and Military Department and SOCOM RCPs.</a:t>
              </a:r>
              <a:endParaRPr lang="en-US" sz="1600" dirty="0">
                <a:solidFill>
                  <a:schemeClr val="accent2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C8067B-3A2C-CE77-344D-DE4456D2C491}"/>
              </a:ext>
            </a:extLst>
          </p:cNvPr>
          <p:cNvGrpSpPr/>
          <p:nvPr/>
        </p:nvGrpSpPr>
        <p:grpSpPr>
          <a:xfrm>
            <a:off x="0" y="3586588"/>
            <a:ext cx="12192000" cy="1360090"/>
            <a:chOff x="0" y="3481084"/>
            <a:chExt cx="12192000" cy="1360090"/>
          </a:xfrm>
          <a:solidFill>
            <a:schemeClr val="bg1">
              <a:lumMod val="95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083C64F-0B35-D3E1-2AFC-D84AAE818565}"/>
                </a:ext>
              </a:extLst>
            </p:cNvPr>
            <p:cNvSpPr/>
            <p:nvPr/>
          </p:nvSpPr>
          <p:spPr>
            <a:xfrm>
              <a:off x="0" y="3481084"/>
              <a:ext cx="2766951" cy="11754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3"/>
                  </a:solidFill>
                  <a:latin typeface="Arial Black" panose="020B0A04020102020204" pitchFamily="34" charset="0"/>
                </a:rPr>
                <a:t>OPERATIONS</a:t>
              </a:r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5E557FA2-9EE0-1E1C-6312-165EB7942D67}"/>
                </a:ext>
              </a:extLst>
            </p:cNvPr>
            <p:cNvSpPr/>
            <p:nvPr/>
          </p:nvSpPr>
          <p:spPr>
            <a:xfrm rot="5400000">
              <a:off x="2371912" y="3876122"/>
              <a:ext cx="1360089" cy="570015"/>
            </a:xfrm>
            <a:prstGeom prst="parallelogram">
              <a:avLst>
                <a:gd name="adj" fmla="val 3336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7A990C-D7FB-A4C4-0E52-29058796625C}"/>
                </a:ext>
              </a:extLst>
            </p:cNvPr>
            <p:cNvSpPr/>
            <p:nvPr/>
          </p:nvSpPr>
          <p:spPr>
            <a:xfrm>
              <a:off x="3336967" y="3665745"/>
              <a:ext cx="8855033" cy="11754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1313" indent="-231775">
                <a:spcBef>
                  <a:spcPts val="50"/>
                </a:spcBef>
                <a:buClr>
                  <a:schemeClr val="accent3"/>
                </a:buClr>
                <a:buSzPct val="75000"/>
                <a:buFont typeface="Arial Narrow" panose="020B0606020202030204" pitchFamily="34" charset="0"/>
                <a:buChar char="►"/>
              </a:pPr>
              <a:r>
                <a:rPr lang="en-US" sz="160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Provides IT platform to track Comprehensive Recovery Plans for each RSM</a:t>
              </a:r>
            </a:p>
            <a:p>
              <a:pPr marL="341313" indent="-231775">
                <a:spcBef>
                  <a:spcPts val="50"/>
                </a:spcBef>
                <a:buClr>
                  <a:schemeClr val="accent3"/>
                </a:buClr>
                <a:buSzPct val="75000"/>
                <a:buFont typeface="Arial Narrow" panose="020B0606020202030204" pitchFamily="34" charset="0"/>
                <a:buChar char="►"/>
              </a:pPr>
              <a:r>
                <a:rPr lang="en-US" sz="160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Maintains the National Resource Directory, an online resource repository for service members, veterans, military families and caregivers </a:t>
              </a:r>
            </a:p>
            <a:p>
              <a:pPr marL="341313" indent="-231775">
                <a:spcBef>
                  <a:spcPts val="50"/>
                </a:spcBef>
                <a:buClr>
                  <a:schemeClr val="accent3"/>
                </a:buClr>
                <a:buSzPct val="75000"/>
                <a:buFont typeface="Arial Narrow" panose="020B0606020202030204" pitchFamily="34" charset="0"/>
                <a:buChar char="►"/>
              </a:pPr>
              <a:r>
                <a:rPr lang="en-US" sz="160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Executes the Employment and Education Initiative and Operation WARFIGHTER programs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746EFC9-900C-B25D-7E82-9132ECA86721}"/>
              </a:ext>
            </a:extLst>
          </p:cNvPr>
          <p:cNvGrpSpPr/>
          <p:nvPr/>
        </p:nvGrpSpPr>
        <p:grpSpPr>
          <a:xfrm>
            <a:off x="0" y="4779998"/>
            <a:ext cx="12191998" cy="1375298"/>
            <a:chOff x="0" y="4709662"/>
            <a:chExt cx="12191998" cy="1375298"/>
          </a:xfrm>
          <a:solidFill>
            <a:schemeClr val="bg1">
              <a:lumMod val="95000"/>
            </a:schemeClr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45DC01-5A92-73E6-3EB8-5FB785B49E3B}"/>
                </a:ext>
              </a:extLst>
            </p:cNvPr>
            <p:cNvSpPr/>
            <p:nvPr/>
          </p:nvSpPr>
          <p:spPr>
            <a:xfrm>
              <a:off x="0" y="4724869"/>
              <a:ext cx="2766951" cy="11754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4"/>
                  </a:solidFill>
                  <a:latin typeface="Arial Black" panose="020B0A04020102020204" pitchFamily="34" charset="0"/>
                </a:rPr>
                <a:t>COMMUNICATION</a:t>
              </a:r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B99BD65E-8C93-FBF1-3322-5C47955E9968}"/>
                </a:ext>
              </a:extLst>
            </p:cNvPr>
            <p:cNvSpPr/>
            <p:nvPr/>
          </p:nvSpPr>
          <p:spPr>
            <a:xfrm rot="5400000">
              <a:off x="2364306" y="5112303"/>
              <a:ext cx="1375298" cy="570015"/>
            </a:xfrm>
            <a:prstGeom prst="parallelogram">
              <a:avLst>
                <a:gd name="adj" fmla="val 3336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F994F9E-ACE6-1640-9ABB-30AE6A7A990F}"/>
                </a:ext>
              </a:extLst>
            </p:cNvPr>
            <p:cNvSpPr/>
            <p:nvPr/>
          </p:nvSpPr>
          <p:spPr>
            <a:xfrm>
              <a:off x="3336965" y="4909530"/>
              <a:ext cx="8855033" cy="11754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9265">
                <a:spcBef>
                  <a:spcPts val="50"/>
                </a:spcBef>
                <a:buClr>
                  <a:schemeClr val="dk1"/>
                </a:buClr>
                <a:buSzPts val="1800"/>
              </a:pPr>
              <a:r>
                <a:rPr lang="en-US" sz="1600" b="0" i="0" u="none" strike="noStrike" cap="none" dirty="0">
                  <a:solidFill>
                    <a:schemeClr val="accent4"/>
                  </a:solidFill>
                  <a:latin typeface="Arial" panose="020B0604020202020204" pitchFamily="34" charset="0"/>
                  <a:ea typeface="Arial Narrow"/>
                  <a:cs typeface="Arial" panose="020B0604020202020204" pitchFamily="34" charset="0"/>
                  <a:sym typeface="Arial Narrow"/>
                </a:rPr>
                <a:t>Performs strategic communication to ensure stakeholder awareness of policies, programs, and resources affecting wounded, ill, and injured Service members, families, and caregivers.</a:t>
              </a:r>
              <a:r>
                <a:rPr lang="en-US" sz="1600" dirty="0">
                  <a:solidFill>
                    <a:schemeClr val="accent4"/>
                  </a:solidFill>
                  <a:latin typeface="Arial" panose="020B0604020202020204" pitchFamily="34" charset="0"/>
                  <a:ea typeface="Arial Narrow"/>
                  <a:cs typeface="Arial" panose="020B0604020202020204" pitchFamily="34" charset="0"/>
                  <a:sym typeface="Arial Narrow"/>
                </a:rPr>
                <a:t> </a:t>
              </a:r>
              <a:endParaRPr lang="en-US" sz="1600" b="0" i="0" u="none" strike="noStrike" cap="none" dirty="0">
                <a:solidFill>
                  <a:schemeClr val="accent4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800768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69C45C-5C8F-62AD-7CB4-471D44BD0E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4C5DB-022A-764B-8211-6C4AE67DAF0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27B9BF-CB7F-BE5A-FCAC-8A93DD0EE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RSM Comprehensive Recovery Plan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1DCE70D-BC1C-54C8-923B-4CAC69E38A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83" t="7694" r="21337" b="6113"/>
          <a:stretch/>
        </p:blipFill>
        <p:spPr>
          <a:xfrm>
            <a:off x="4259259" y="1655513"/>
            <a:ext cx="3674682" cy="374139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AC0875E-69E1-725B-322C-54ECFB1DC0FE}"/>
              </a:ext>
            </a:extLst>
          </p:cNvPr>
          <p:cNvSpPr/>
          <p:nvPr/>
        </p:nvSpPr>
        <p:spPr>
          <a:xfrm>
            <a:off x="2970548" y="1225026"/>
            <a:ext cx="1698461" cy="779400"/>
          </a:xfrm>
          <a:prstGeom prst="roundRect">
            <a:avLst/>
          </a:prstGeom>
          <a:solidFill>
            <a:srgbClr val="F0A83B">
              <a:lumMod val="5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115888" marR="0" lvl="0" indent="-1158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Counseling</a:t>
            </a:r>
          </a:p>
          <a:p>
            <a:pPr marL="115888" marR="0" lvl="0" indent="-1158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Retreats</a:t>
            </a:r>
          </a:p>
          <a:p>
            <a:pPr marL="115888" marR="0" lvl="0" indent="-1158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Support groups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66925ED-91FD-AC4D-F1FE-F9CDEDBA99AF}"/>
              </a:ext>
            </a:extLst>
          </p:cNvPr>
          <p:cNvSpPr/>
          <p:nvPr/>
        </p:nvSpPr>
        <p:spPr>
          <a:xfrm>
            <a:off x="1099346" y="2357045"/>
            <a:ext cx="3092100" cy="960120"/>
          </a:xfrm>
          <a:prstGeom prst="roundRect">
            <a:avLst/>
          </a:prstGeom>
          <a:solidFill>
            <a:srgbClr val="00778C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115888" marR="0" lvl="0" indent="-1158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Transition Assistance Program</a:t>
            </a:r>
          </a:p>
          <a:p>
            <a:pPr marL="115888" marR="0" lvl="0" indent="-1158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Benefits and entitlements</a:t>
            </a:r>
          </a:p>
          <a:p>
            <a:pPr marL="115888" marR="0" lvl="0" indent="-1158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Orders, Line of Duty</a:t>
            </a:r>
          </a:p>
          <a:p>
            <a:pPr marL="115888" marR="0" lvl="0" indent="-1158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IDES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DF42F7B-A3A1-268B-30D3-0552B60E4DA2}"/>
              </a:ext>
            </a:extLst>
          </p:cNvPr>
          <p:cNvSpPr/>
          <p:nvPr/>
        </p:nvSpPr>
        <p:spPr>
          <a:xfrm>
            <a:off x="2535917" y="3709919"/>
            <a:ext cx="1723342" cy="777240"/>
          </a:xfrm>
          <a:prstGeom prst="roundRect">
            <a:avLst/>
          </a:prstGeom>
          <a:solidFill>
            <a:srgbClr val="C6DDF2"/>
          </a:solidFill>
          <a:ln>
            <a:noFill/>
          </a:ln>
          <a:effectLst/>
        </p:spPr>
        <p:txBody>
          <a:bodyPr rtlCol="0" anchor="ctr"/>
          <a:lstStyle/>
          <a:p>
            <a:pPr marL="115888" marR="0" lvl="0" indent="-1158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Conservatorship</a:t>
            </a:r>
          </a:p>
          <a:p>
            <a:pPr marL="115888" marR="0" lvl="0" indent="-1158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Guardianship</a:t>
            </a:r>
          </a:p>
          <a:p>
            <a:pPr marL="115888" marR="0" lvl="0" indent="-1158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Court needs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35E03B8-704C-A4B5-C8D0-85EEC6EE15A9}"/>
              </a:ext>
            </a:extLst>
          </p:cNvPr>
          <p:cNvSpPr/>
          <p:nvPr/>
        </p:nvSpPr>
        <p:spPr>
          <a:xfrm>
            <a:off x="3132062" y="4855088"/>
            <a:ext cx="1905934" cy="1155747"/>
          </a:xfrm>
          <a:prstGeom prst="roundRect">
            <a:avLst/>
          </a:prstGeom>
          <a:solidFill>
            <a:srgbClr val="FFFFFF">
              <a:lumMod val="5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115888" marR="0" lvl="0" indent="-1158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VA Liaisons</a:t>
            </a:r>
          </a:p>
          <a:p>
            <a:pPr marL="115888" marR="0" lvl="0" indent="-1158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Specialty care</a:t>
            </a:r>
          </a:p>
          <a:p>
            <a:pPr marL="115888" marR="0" lvl="0" indent="-1158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Service dogs</a:t>
            </a:r>
          </a:p>
          <a:p>
            <a:pPr marL="115888" marR="0" lvl="0" indent="-1158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Rehabilitation/ Adaptive sports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30E9A00-6178-D045-6E4A-97DFCEFEFC67}"/>
              </a:ext>
            </a:extLst>
          </p:cNvPr>
          <p:cNvSpPr/>
          <p:nvPr/>
        </p:nvSpPr>
        <p:spPr>
          <a:xfrm>
            <a:off x="7175543" y="4855088"/>
            <a:ext cx="2048158" cy="1155747"/>
          </a:xfrm>
          <a:prstGeom prst="roundRect">
            <a:avLst/>
          </a:prstGeom>
          <a:solidFill>
            <a:srgbClr val="5B2F92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115888" marR="0" lvl="0" indent="-1158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Military pay</a:t>
            </a:r>
          </a:p>
          <a:p>
            <a:pPr marL="115888" marR="0" lvl="0" indent="-1158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VA disability claim</a:t>
            </a:r>
          </a:p>
          <a:p>
            <a:pPr marL="115888" marR="0" lvl="0" indent="-1158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Financial counseling</a:t>
            </a:r>
          </a:p>
          <a:p>
            <a:pPr marL="115888" marR="0" lvl="0" indent="-1158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Unemployment</a:t>
            </a:r>
          </a:p>
          <a:p>
            <a:pPr marL="115888" marR="0" lvl="0" indent="-1158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SCAADL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45CC98A-4348-FF5E-E914-B2EFBA462E88}"/>
              </a:ext>
            </a:extLst>
          </p:cNvPr>
          <p:cNvSpPr/>
          <p:nvPr/>
        </p:nvSpPr>
        <p:spPr>
          <a:xfrm>
            <a:off x="8031150" y="3710297"/>
            <a:ext cx="1956703" cy="776485"/>
          </a:xfrm>
          <a:prstGeom prst="roundRect">
            <a:avLst/>
          </a:prstGeom>
          <a:solidFill>
            <a:srgbClr val="CD3746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115888" marR="0" lvl="0" indent="-1158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Caregiver support</a:t>
            </a:r>
          </a:p>
          <a:p>
            <a:pPr marL="115888" marR="0" lvl="0" indent="-1158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Respite care</a:t>
            </a:r>
          </a:p>
          <a:p>
            <a:pPr marL="115888" marR="0" lvl="0" indent="-1158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Dependent care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BDB435B-2D3C-C67E-1C3D-1D065C13FC64}"/>
              </a:ext>
            </a:extLst>
          </p:cNvPr>
          <p:cNvSpPr/>
          <p:nvPr/>
        </p:nvSpPr>
        <p:spPr>
          <a:xfrm>
            <a:off x="8082382" y="2358296"/>
            <a:ext cx="3986782" cy="958869"/>
          </a:xfrm>
          <a:prstGeom prst="roundRect">
            <a:avLst/>
          </a:prstGeom>
          <a:solidFill>
            <a:srgbClr val="F0A83B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Education and Employment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Operation WARFIGHTER (OWF)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Employment and Education Initiative (E2I)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Veteran Readiness &amp; Employment (VR&amp;E)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3DB87D8-9D07-9AE9-689B-2E2DF6F7DBB7}"/>
              </a:ext>
            </a:extLst>
          </p:cNvPr>
          <p:cNvSpPr/>
          <p:nvPr/>
        </p:nvSpPr>
        <p:spPr>
          <a:xfrm>
            <a:off x="7561385" y="1227186"/>
            <a:ext cx="1648624" cy="777240"/>
          </a:xfrm>
          <a:prstGeom prst="roundRect">
            <a:avLst/>
          </a:prstGeom>
          <a:solidFill>
            <a:srgbClr val="00778C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115888" marR="0" lvl="0" indent="-1158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Adaptive needs</a:t>
            </a:r>
          </a:p>
          <a:p>
            <a:pPr marL="115888" marR="0" lvl="0" indent="-1158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Housing</a:t>
            </a:r>
          </a:p>
          <a:p>
            <a:pPr marL="115888" marR="0" lvl="0" indent="-1158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Transportation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C4D7E38-679F-8219-62CE-F0713C1907AA}"/>
              </a:ext>
            </a:extLst>
          </p:cNvPr>
          <p:cNvSpPr/>
          <p:nvPr/>
        </p:nvSpPr>
        <p:spPr>
          <a:xfrm>
            <a:off x="5539340" y="2968427"/>
            <a:ext cx="1115568" cy="1115568"/>
          </a:xfrm>
          <a:prstGeom prst="ellipse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3C8D5F-0692-D120-8643-183171285DED}"/>
              </a:ext>
            </a:extLst>
          </p:cNvPr>
          <p:cNvSpPr txBox="1"/>
          <p:nvPr/>
        </p:nvSpPr>
        <p:spPr>
          <a:xfrm>
            <a:off x="5425335" y="3295379"/>
            <a:ext cx="13435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Comprehensive Recovery Plan</a:t>
            </a:r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A08730EF-EE25-265D-9DB9-76E22E485E29}"/>
              </a:ext>
            </a:extLst>
          </p:cNvPr>
          <p:cNvSpPr/>
          <p:nvPr/>
        </p:nvSpPr>
        <p:spPr>
          <a:xfrm>
            <a:off x="11107337" y="2549338"/>
            <a:ext cx="274320" cy="274320"/>
          </a:xfrm>
          <a:prstGeom prst="star5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C7A75A8F-9D5C-8DBB-55D4-BA9EBD93025C}"/>
              </a:ext>
            </a:extLst>
          </p:cNvPr>
          <p:cNvSpPr/>
          <p:nvPr/>
        </p:nvSpPr>
        <p:spPr>
          <a:xfrm>
            <a:off x="11808291" y="2773445"/>
            <a:ext cx="274320" cy="274320"/>
          </a:xfrm>
          <a:prstGeom prst="star5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554920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D22859-F1C5-6108-E026-636FBC8DB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535" y="2805454"/>
            <a:ext cx="5308269" cy="1852664"/>
          </a:xfrm>
        </p:spPr>
        <p:txBody>
          <a:bodyPr/>
          <a:lstStyle/>
          <a:p>
            <a:pPr marL="354330" indent="-342900" defTabSz="914400">
              <a:spcBef>
                <a:spcPts val="5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►"/>
              <a:tabLst>
                <a:tab pos="697865" algn="l"/>
                <a:tab pos="698500" algn="l"/>
              </a:tabLst>
              <a:defRPr/>
            </a:pPr>
            <a:r>
              <a:rPr lang="en-US" sz="1400" kern="0" dirty="0">
                <a:solidFill>
                  <a:prstClr val="black"/>
                </a:solidFill>
              </a:rPr>
              <a:t>Regional Coordinators (RC’s) work with the RSMs to determine education requirements for desired career path. These educational requirements may include formal degree programs or training, certification and licensing programs.</a:t>
            </a:r>
          </a:p>
          <a:p>
            <a:pPr marL="354330" indent="-342900" defTabSz="914400">
              <a:spcBef>
                <a:spcPts val="5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►"/>
              <a:tabLst>
                <a:tab pos="697865" algn="l"/>
                <a:tab pos="698500" algn="l"/>
              </a:tabLst>
              <a:defRPr/>
            </a:pPr>
            <a:r>
              <a:rPr lang="en-US" sz="1400" kern="0" dirty="0">
                <a:solidFill>
                  <a:prstClr val="black"/>
                </a:solidFill>
              </a:rPr>
              <a:t>RC’s build relationships by developing partnerships with federal and private organizations across different industries. These partnerships are essential for identifying career matching opportunities for transitioning RSMs.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E02197-A0EE-87EE-944D-FA71B7803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41" y="271592"/>
            <a:ext cx="7314657" cy="535531"/>
          </a:xfrm>
        </p:spPr>
        <p:txBody>
          <a:bodyPr/>
          <a:lstStyle/>
          <a:p>
            <a:r>
              <a:rPr lang="en-US" sz="3200" b="1" spc="65" dirty="0"/>
              <a:t>Education and Employment Initiative (E2I)</a:t>
            </a:r>
            <a:endParaRPr lang="en-US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9F94F-E1CB-A941-2436-50059FC8DA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4C5DB-022A-764B-8211-6C4AE67DAF0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21A6D2-21E0-8FA3-7676-57BDB8493CFA}"/>
              </a:ext>
            </a:extLst>
          </p:cNvPr>
          <p:cNvSpPr txBox="1"/>
          <p:nvPr/>
        </p:nvSpPr>
        <p:spPr>
          <a:xfrm>
            <a:off x="6689199" y="2796325"/>
            <a:ext cx="4734864" cy="1397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330" indent="-342900">
              <a:spcBef>
                <a:spcPts val="50"/>
              </a:spcBef>
              <a:buClr>
                <a:schemeClr val="accent4"/>
              </a:buClr>
              <a:buSzPct val="75000"/>
              <a:buFont typeface="Arial" panose="020B0604020202020204" pitchFamily="34" charset="0"/>
              <a:buChar char="►"/>
              <a:tabLst>
                <a:tab pos="697865" algn="l"/>
                <a:tab pos="698500" algn="l"/>
              </a:tabLst>
              <a:defRPr/>
            </a:pPr>
            <a:r>
              <a:rPr lang="en-US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members going through the Disability Evaluation System</a:t>
            </a:r>
          </a:p>
          <a:p>
            <a:pPr marL="354330" indent="-342900">
              <a:spcBef>
                <a:spcPts val="50"/>
              </a:spcBef>
              <a:buClr>
                <a:schemeClr val="accent4"/>
              </a:buClr>
              <a:buSzPct val="75000"/>
              <a:buFont typeface="Arial" panose="020B0604020202020204" pitchFamily="34" charset="0"/>
              <a:buChar char="►"/>
              <a:tabLst>
                <a:tab pos="697865" algn="l"/>
                <a:tab pos="698500" algn="l"/>
              </a:tabLst>
              <a:defRPr/>
            </a:pPr>
            <a:r>
              <a:rPr lang="en-US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members in a warrior care program (Army Recovery Care Program, USMC Wounded Warrior Regiment, Navy Wounded Warrior, Air Force Wounded Warrior, SOCOM Warrior Care)</a:t>
            </a:r>
          </a:p>
        </p:txBody>
      </p:sp>
      <p:pic>
        <p:nvPicPr>
          <p:cNvPr id="15" name="Graphic 14" descr="Bullseye with solid fill">
            <a:extLst>
              <a:ext uri="{FF2B5EF4-FFF2-40B4-BE49-F238E27FC236}">
                <a16:creationId xmlns:a16="http://schemas.microsoft.com/office/drawing/2014/main" id="{49B16359-D7BE-BB95-E118-E0C36A5D8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653890" y="1147060"/>
            <a:ext cx="1232704" cy="123270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744D08C-C1C3-04B0-3C7F-EB9BB3C98344}"/>
              </a:ext>
            </a:extLst>
          </p:cNvPr>
          <p:cNvSpPr/>
          <p:nvPr/>
        </p:nvSpPr>
        <p:spPr>
          <a:xfrm>
            <a:off x="1282535" y="1159353"/>
            <a:ext cx="10141528" cy="1245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8E8EB1-A219-B708-DFFC-87FBB60118F8}"/>
              </a:ext>
            </a:extLst>
          </p:cNvPr>
          <p:cNvSpPr/>
          <p:nvPr/>
        </p:nvSpPr>
        <p:spPr>
          <a:xfrm>
            <a:off x="1282535" y="1154088"/>
            <a:ext cx="2683283" cy="47019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3"/>
                </a:solidFill>
                <a:latin typeface="Arial Black" panose="020B0A04020102020204" pitchFamily="34" charset="0"/>
              </a:rPr>
              <a:t>OBJECTIVE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DCFF3C-5073-BA41-FB2E-C4F9244F45B0}"/>
              </a:ext>
            </a:extLst>
          </p:cNvPr>
          <p:cNvSpPr/>
          <p:nvPr/>
        </p:nvSpPr>
        <p:spPr>
          <a:xfrm>
            <a:off x="1258300" y="1566903"/>
            <a:ext cx="10023260" cy="81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To assist Recovering Service members (RSMs) in identifying and matching their skills and experience with education and career opportunities.</a:t>
            </a:r>
          </a:p>
          <a:p>
            <a:endParaRPr lang="en-US" sz="8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rial Narrow"/>
            </a:endParaRPr>
          </a:p>
          <a:p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Governed</a:t>
            </a:r>
            <a:r>
              <a:rPr lang="en-US" sz="1200" spc="-4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by:</a:t>
            </a:r>
            <a:r>
              <a:rPr lang="en-US" sz="1200" spc="-45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DoDI</a:t>
            </a:r>
            <a:r>
              <a:rPr lang="en-US" sz="1200" spc="-45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1300.25</a:t>
            </a:r>
            <a:r>
              <a:rPr lang="en-US" sz="1200" spc="-1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“Guidance</a:t>
            </a:r>
            <a:r>
              <a:rPr lang="en-US" sz="1200" spc="-35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1200" spc="-45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200" spc="-35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en-US" sz="1200" spc="-2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200" spc="-45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  <a:r>
              <a:rPr lang="en-US" sz="1200" spc="-35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Initiative</a:t>
            </a:r>
            <a:r>
              <a:rPr lang="en-US" sz="1200" spc="-3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(E2I)</a:t>
            </a:r>
            <a:r>
              <a:rPr lang="en-US" sz="1200" spc="-35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200" spc="-3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lang="en-US" sz="1200" spc="-25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1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Warfighter</a:t>
            </a:r>
            <a:r>
              <a:rPr lang="en-US" sz="1200" spc="-45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(OWF)”</a:t>
            </a:r>
            <a:r>
              <a:rPr lang="en-US" sz="1200" spc="135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5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en-US" sz="1200" spc="-45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2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phic 18" descr="Trophy with solid fill">
            <a:extLst>
              <a:ext uri="{FF2B5EF4-FFF2-40B4-BE49-F238E27FC236}">
                <a16:creationId xmlns:a16="http://schemas.microsoft.com/office/drawing/2014/main" id="{E482507C-8254-ED5B-DE5D-F7B9CC3293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8892" y="4664390"/>
            <a:ext cx="1528038" cy="152803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F9FE11A-E2BE-1314-D520-BF90DBBFDFEB}"/>
              </a:ext>
            </a:extLst>
          </p:cNvPr>
          <p:cNvSpPr/>
          <p:nvPr/>
        </p:nvSpPr>
        <p:spPr>
          <a:xfrm>
            <a:off x="1377535" y="4652514"/>
            <a:ext cx="10046528" cy="1528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5D4774-61E8-77BD-802B-89AC02B73A4F}"/>
              </a:ext>
            </a:extLst>
          </p:cNvPr>
          <p:cNvSpPr/>
          <p:nvPr/>
        </p:nvSpPr>
        <p:spPr>
          <a:xfrm>
            <a:off x="1394261" y="4646242"/>
            <a:ext cx="2683283" cy="47019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  <a:latin typeface="Arial Black" panose="020B0A04020102020204" pitchFamily="34" charset="0"/>
              </a:rPr>
              <a:t>BENEFITS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64D951-B1E5-AD55-06F2-5E06CEDED680}"/>
              </a:ext>
            </a:extLst>
          </p:cNvPr>
          <p:cNvSpPr txBox="1"/>
          <p:nvPr/>
        </p:nvSpPr>
        <p:spPr>
          <a:xfrm>
            <a:off x="1375223" y="5003973"/>
            <a:ext cx="1004652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330" marR="252095" indent="-342900">
              <a:buClr>
                <a:schemeClr val="accent2"/>
              </a:buClr>
              <a:buSzPct val="75000"/>
              <a:buFont typeface="Arial" panose="020B0604020202020204" pitchFamily="34" charset="0"/>
              <a:buChar char="►"/>
              <a:tabLst>
                <a:tab pos="697865" algn="l"/>
                <a:tab pos="698500" algn="l"/>
              </a:tabLst>
              <a:defRPr/>
            </a:pPr>
            <a:r>
              <a:rPr lang="en-US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Assists with developing a transition goal plan for education and/or employment</a:t>
            </a:r>
          </a:p>
          <a:p>
            <a:pPr marL="354330" marR="252095" indent="-342900">
              <a:buClr>
                <a:schemeClr val="accent2"/>
              </a:buClr>
              <a:buSzPct val="75000"/>
              <a:buFont typeface="Arial" panose="020B0604020202020204" pitchFamily="34" charset="0"/>
              <a:buChar char="►"/>
              <a:tabLst>
                <a:tab pos="697865" algn="l"/>
                <a:tab pos="698500" algn="l"/>
              </a:tabLst>
              <a:defRPr/>
            </a:pPr>
            <a:r>
              <a:rPr lang="en-US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Aids RSMs with seeking new career opportunities beyond military</a:t>
            </a:r>
          </a:p>
          <a:p>
            <a:pPr marL="354330" marR="252095" indent="-342900">
              <a:buClr>
                <a:schemeClr val="accent2"/>
              </a:buClr>
              <a:buSzPct val="75000"/>
              <a:buFont typeface="Arial" panose="020B0604020202020204" pitchFamily="34" charset="0"/>
              <a:buChar char="►"/>
              <a:tabLst>
                <a:tab pos="697865" algn="l"/>
                <a:tab pos="698500" algn="l"/>
              </a:tabLst>
              <a:defRPr/>
            </a:pPr>
            <a:r>
              <a:rPr lang="en-US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 with Veterans Readiness and Employment (VR&amp;E) counselors who assess and identify new skills of the RSMs</a:t>
            </a:r>
          </a:p>
          <a:p>
            <a:pPr marL="354330" marR="252095" indent="-342900">
              <a:buClr>
                <a:schemeClr val="accent2"/>
              </a:buClr>
              <a:buSzPct val="75000"/>
              <a:buFont typeface="Arial" panose="020B0604020202020204" pitchFamily="34" charset="0"/>
              <a:buChar char="►"/>
              <a:tabLst>
                <a:tab pos="697865" algn="l"/>
                <a:tab pos="698500" algn="l"/>
              </a:tabLst>
              <a:defRPr/>
            </a:pPr>
            <a:r>
              <a:rPr lang="en-US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Reinforces skills by matching certifications and training for no cost; aids in use of available resources for furthering education and employment needs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6442E2-9453-5372-54D3-8AF87B6FD7E0}"/>
              </a:ext>
            </a:extLst>
          </p:cNvPr>
          <p:cNvSpPr/>
          <p:nvPr/>
        </p:nvSpPr>
        <p:spPr>
          <a:xfrm>
            <a:off x="1282534" y="2433877"/>
            <a:ext cx="5308271" cy="3653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911A4C-4FB1-38A4-1DA3-9C393109007A}"/>
              </a:ext>
            </a:extLst>
          </p:cNvPr>
          <p:cNvSpPr/>
          <p:nvPr/>
        </p:nvSpPr>
        <p:spPr>
          <a:xfrm>
            <a:off x="6689199" y="2431021"/>
            <a:ext cx="4734864" cy="3653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Eligibility</a:t>
            </a:r>
          </a:p>
        </p:txBody>
      </p:sp>
    </p:spTree>
    <p:extLst>
      <p:ext uri="{BB962C8B-B14F-4D97-AF65-F5344CB8AC3E}">
        <p14:creationId xmlns:p14="http://schemas.microsoft.com/office/powerpoint/2010/main" val="382246684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CC9968C-9BBA-0CC4-49DD-2313B0A89BA7}"/>
              </a:ext>
            </a:extLst>
          </p:cNvPr>
          <p:cNvSpPr/>
          <p:nvPr/>
        </p:nvSpPr>
        <p:spPr>
          <a:xfrm>
            <a:off x="98474" y="2454524"/>
            <a:ext cx="3893667" cy="3172553"/>
          </a:xfrm>
          <a:prstGeom prst="roundRect">
            <a:avLst>
              <a:gd name="adj" fmla="val 1111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334841" y="271592"/>
            <a:ext cx="73146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 Narrow"/>
              <a:buNone/>
            </a:pPr>
            <a:r>
              <a:rPr lang="en-US"/>
              <a:t>Education &amp; Employment Initiative (E2I)  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11088178" y="6394333"/>
            <a:ext cx="5372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98474" y="1144581"/>
            <a:ext cx="10697730" cy="629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87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2000" b="1" i="0" u="none" strike="noStrike" cap="none" dirty="0">
                <a:solidFill>
                  <a:srgbClr val="0087CE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To assist Recovering Service members (RSMs) in identifying and matching their skills and experience with education and career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opportunities.</a:t>
            </a:r>
            <a:endParaRPr lang="en-US" sz="20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Arial Narrow"/>
              <a:cs typeface="Arial" panose="020B0604020202020204" pitchFamily="34" charset="0"/>
            </a:endParaRP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76417A0B-ABDA-D997-028D-A709012FC446}"/>
              </a:ext>
            </a:extLst>
          </p:cNvPr>
          <p:cNvSpPr/>
          <p:nvPr/>
        </p:nvSpPr>
        <p:spPr>
          <a:xfrm>
            <a:off x="495336" y="2122133"/>
            <a:ext cx="3024554" cy="478620"/>
          </a:xfrm>
          <a:prstGeom prst="round2Diag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RSMs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Assisted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3FDF4FC-500A-ECC1-1797-3575F1D068E7}"/>
              </a:ext>
            </a:extLst>
          </p:cNvPr>
          <p:cNvSpPr/>
          <p:nvPr/>
        </p:nvSpPr>
        <p:spPr>
          <a:xfrm>
            <a:off x="8083180" y="2441648"/>
            <a:ext cx="3779035" cy="3186936"/>
          </a:xfrm>
          <a:prstGeom prst="roundRect">
            <a:avLst>
              <a:gd name="adj" fmla="val 1111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F12D7F05-7471-CE5A-7FCA-97C96DB6EA8E}"/>
              </a:ext>
            </a:extLst>
          </p:cNvPr>
          <p:cNvSpPr/>
          <p:nvPr/>
        </p:nvSpPr>
        <p:spPr>
          <a:xfrm>
            <a:off x="8470765" y="2125637"/>
            <a:ext cx="1786350" cy="478620"/>
          </a:xfrm>
          <a:prstGeom prst="round2Diag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</a:p>
        </p:txBody>
      </p:sp>
      <p:sp>
        <p:nvSpPr>
          <p:cNvPr id="12" name="Flowchart: Delay 11">
            <a:extLst>
              <a:ext uri="{FF2B5EF4-FFF2-40B4-BE49-F238E27FC236}">
                <a16:creationId xmlns:a16="http://schemas.microsoft.com/office/drawing/2014/main" id="{A974FCD0-69DC-F71A-57EE-E8D9F24ED6C0}"/>
              </a:ext>
            </a:extLst>
          </p:cNvPr>
          <p:cNvSpPr/>
          <p:nvPr/>
        </p:nvSpPr>
        <p:spPr>
          <a:xfrm rot="16200000">
            <a:off x="8455467" y="3077068"/>
            <a:ext cx="557017" cy="653142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9AE086-BEAE-78FD-12C0-480C4DE8836C}"/>
              </a:ext>
            </a:extLst>
          </p:cNvPr>
          <p:cNvSpPr txBox="1"/>
          <p:nvPr/>
        </p:nvSpPr>
        <p:spPr>
          <a:xfrm>
            <a:off x="8407403" y="3242555"/>
            <a:ext cx="653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97%</a:t>
            </a:r>
          </a:p>
        </p:txBody>
      </p:sp>
      <p:sp>
        <p:nvSpPr>
          <p:cNvPr id="18" name="Flowchart: Delay 17">
            <a:extLst>
              <a:ext uri="{FF2B5EF4-FFF2-40B4-BE49-F238E27FC236}">
                <a16:creationId xmlns:a16="http://schemas.microsoft.com/office/drawing/2014/main" id="{6226AD1B-CCA8-7C50-8480-54CF0C68ECE2}"/>
              </a:ext>
            </a:extLst>
          </p:cNvPr>
          <p:cNvSpPr/>
          <p:nvPr/>
        </p:nvSpPr>
        <p:spPr>
          <a:xfrm rot="16200000">
            <a:off x="9269293" y="3119724"/>
            <a:ext cx="640080" cy="649224"/>
          </a:xfrm>
          <a:prstGeom prst="flowChartDe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19AEA1-659D-8A38-F26B-02AE47348420}"/>
              </a:ext>
            </a:extLst>
          </p:cNvPr>
          <p:cNvSpPr txBox="1"/>
          <p:nvPr/>
        </p:nvSpPr>
        <p:spPr>
          <a:xfrm>
            <a:off x="9258190" y="3262694"/>
            <a:ext cx="653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96%</a:t>
            </a:r>
          </a:p>
        </p:txBody>
      </p:sp>
      <p:sp>
        <p:nvSpPr>
          <p:cNvPr id="20" name="Flowchart: Delay 19">
            <a:extLst>
              <a:ext uri="{FF2B5EF4-FFF2-40B4-BE49-F238E27FC236}">
                <a16:creationId xmlns:a16="http://schemas.microsoft.com/office/drawing/2014/main" id="{8B2E57BD-338F-1656-9791-B952A8F710B3}"/>
              </a:ext>
            </a:extLst>
          </p:cNvPr>
          <p:cNvSpPr/>
          <p:nvPr/>
        </p:nvSpPr>
        <p:spPr>
          <a:xfrm rot="16200000">
            <a:off x="10158372" y="3252510"/>
            <a:ext cx="557015" cy="653142"/>
          </a:xfrm>
          <a:prstGeom prst="flowChartDelay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D69221-2FAB-1309-49E6-DECE1B777B15}"/>
              </a:ext>
            </a:extLst>
          </p:cNvPr>
          <p:cNvSpPr txBox="1"/>
          <p:nvPr/>
        </p:nvSpPr>
        <p:spPr>
          <a:xfrm>
            <a:off x="10108975" y="3404213"/>
            <a:ext cx="653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89%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5DDFD3E-669C-B38A-52D8-061E0CBFEA0C}"/>
              </a:ext>
            </a:extLst>
          </p:cNvPr>
          <p:cNvSpPr/>
          <p:nvPr/>
        </p:nvSpPr>
        <p:spPr>
          <a:xfrm>
            <a:off x="11278878" y="2028061"/>
            <a:ext cx="640080" cy="6400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41B949-BAF3-D464-79AD-CBEFE0066817}"/>
              </a:ext>
            </a:extLst>
          </p:cNvPr>
          <p:cNvSpPr txBox="1"/>
          <p:nvPr/>
        </p:nvSpPr>
        <p:spPr>
          <a:xfrm>
            <a:off x="11188708" y="2040270"/>
            <a:ext cx="90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C48A10-E746-32A7-A17B-66EEF8DF6793}"/>
              </a:ext>
            </a:extLst>
          </p:cNvPr>
          <p:cNvSpPr txBox="1"/>
          <p:nvPr/>
        </p:nvSpPr>
        <p:spPr>
          <a:xfrm>
            <a:off x="11180192" y="2289855"/>
            <a:ext cx="837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Rate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F2212E-17FE-5434-3415-B28A2E0C8F78}"/>
              </a:ext>
            </a:extLst>
          </p:cNvPr>
          <p:cNvSpPr/>
          <p:nvPr/>
        </p:nvSpPr>
        <p:spPr>
          <a:xfrm>
            <a:off x="9264721" y="3699200"/>
            <a:ext cx="649224" cy="192938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BF2892-3312-65E6-DE93-BCC6D388D81A}"/>
              </a:ext>
            </a:extLst>
          </p:cNvPr>
          <p:cNvSpPr/>
          <p:nvPr/>
        </p:nvSpPr>
        <p:spPr>
          <a:xfrm>
            <a:off x="10110308" y="3845289"/>
            <a:ext cx="653142" cy="1783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F463D0-81E2-F890-DB15-52058201AD9B}"/>
              </a:ext>
            </a:extLst>
          </p:cNvPr>
          <p:cNvSpPr/>
          <p:nvPr/>
        </p:nvSpPr>
        <p:spPr>
          <a:xfrm>
            <a:off x="8407405" y="3680912"/>
            <a:ext cx="653142" cy="194767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7D3928-9D29-891F-D3F0-B211A9820989}"/>
              </a:ext>
            </a:extLst>
          </p:cNvPr>
          <p:cNvSpPr txBox="1"/>
          <p:nvPr/>
        </p:nvSpPr>
        <p:spPr>
          <a:xfrm rot="16200000">
            <a:off x="7871108" y="4388445"/>
            <a:ext cx="1738599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education/ employment goals are addressed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A4D63E-664C-2BB2-183A-5C3534ABACA1}"/>
              </a:ext>
            </a:extLst>
          </p:cNvPr>
          <p:cNvSpPr txBox="1"/>
          <p:nvPr/>
        </p:nvSpPr>
        <p:spPr>
          <a:xfrm rot="16200000">
            <a:off x="8693114" y="4456062"/>
            <a:ext cx="1783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provided meet my needs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F3D312-B23B-46DF-D87B-C871A66D4E95}"/>
              </a:ext>
            </a:extLst>
          </p:cNvPr>
          <p:cNvSpPr txBox="1"/>
          <p:nvPr/>
        </p:nvSpPr>
        <p:spPr>
          <a:xfrm rot="16200000">
            <a:off x="9614918" y="4632787"/>
            <a:ext cx="164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E2I met my needs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8187678-7178-1ED3-C8EE-ACDAA6944498}"/>
              </a:ext>
            </a:extLst>
          </p:cNvPr>
          <p:cNvSpPr/>
          <p:nvPr/>
        </p:nvSpPr>
        <p:spPr>
          <a:xfrm>
            <a:off x="4090827" y="2454524"/>
            <a:ext cx="3893667" cy="3172553"/>
          </a:xfrm>
          <a:prstGeom prst="roundRect">
            <a:avLst>
              <a:gd name="adj" fmla="val 1111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Diagonal Corners Rounded 28">
            <a:extLst>
              <a:ext uri="{FF2B5EF4-FFF2-40B4-BE49-F238E27FC236}">
                <a16:creationId xmlns:a16="http://schemas.microsoft.com/office/drawing/2014/main" id="{DD7A4DEF-FD20-2496-C3F2-A69268E78C8C}"/>
              </a:ext>
            </a:extLst>
          </p:cNvPr>
          <p:cNvSpPr/>
          <p:nvPr/>
        </p:nvSpPr>
        <p:spPr>
          <a:xfrm>
            <a:off x="4487689" y="2122133"/>
            <a:ext cx="3024554" cy="478620"/>
          </a:xfrm>
          <a:prstGeom prst="round2Diag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Education and Outreach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531273-9AE3-7BCE-1E16-87D80C3C2773}"/>
              </a:ext>
            </a:extLst>
          </p:cNvPr>
          <p:cNvSpPr txBox="1"/>
          <p:nvPr/>
        </p:nvSpPr>
        <p:spPr>
          <a:xfrm>
            <a:off x="5999753" y="2709602"/>
            <a:ext cx="138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4DA51F-CA5D-56A0-D6F0-2D1BBE843BB9}"/>
              </a:ext>
            </a:extLst>
          </p:cNvPr>
          <p:cNvSpPr txBox="1"/>
          <p:nvPr/>
        </p:nvSpPr>
        <p:spPr>
          <a:xfrm>
            <a:off x="5999753" y="3198074"/>
            <a:ext cx="1776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and Outreach Events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AA5C54E-EC55-6B6B-C980-11D1590C36EE}"/>
              </a:ext>
            </a:extLst>
          </p:cNvPr>
          <p:cNvSpPr txBox="1"/>
          <p:nvPr/>
        </p:nvSpPr>
        <p:spPr>
          <a:xfrm>
            <a:off x="4681030" y="4306405"/>
            <a:ext cx="138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0B12EB3-7E25-2690-7D73-6954567A884D}"/>
              </a:ext>
            </a:extLst>
          </p:cNvPr>
          <p:cNvSpPr txBox="1"/>
          <p:nvPr/>
        </p:nvSpPr>
        <p:spPr>
          <a:xfrm>
            <a:off x="4431542" y="4872151"/>
            <a:ext cx="163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Attendees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EED7485-A314-BCB9-D4A7-6B654143BFCA}"/>
              </a:ext>
            </a:extLst>
          </p:cNvPr>
          <p:cNvSpPr/>
          <p:nvPr/>
        </p:nvSpPr>
        <p:spPr>
          <a:xfrm>
            <a:off x="4748195" y="2660227"/>
            <a:ext cx="1188720" cy="118872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Graphic 32" descr="Daily calendar with solid fill">
            <a:extLst>
              <a:ext uri="{FF2B5EF4-FFF2-40B4-BE49-F238E27FC236}">
                <a16:creationId xmlns:a16="http://schemas.microsoft.com/office/drawing/2014/main" id="{F29F6602-84C8-5C81-F893-1CE3FB39F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83846" y="2771232"/>
            <a:ext cx="914400" cy="914400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F1BB6EDC-4E27-3FC1-8EC5-2BDD1712ED7F}"/>
              </a:ext>
            </a:extLst>
          </p:cNvPr>
          <p:cNvSpPr/>
          <p:nvPr/>
        </p:nvSpPr>
        <p:spPr>
          <a:xfrm>
            <a:off x="6166393" y="4116145"/>
            <a:ext cx="1188720" cy="118872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Graphic 30" descr="Users with solid fill">
            <a:extLst>
              <a:ext uri="{FF2B5EF4-FFF2-40B4-BE49-F238E27FC236}">
                <a16:creationId xmlns:a16="http://schemas.microsoft.com/office/drawing/2014/main" id="{579F3913-8111-0622-3362-BBA21CA9A4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03553" y="4253305"/>
            <a:ext cx="914400" cy="9144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1F58D323-CC72-348E-C83A-576D893D6753}"/>
              </a:ext>
            </a:extLst>
          </p:cNvPr>
          <p:cNvSpPr/>
          <p:nvPr/>
        </p:nvSpPr>
        <p:spPr>
          <a:xfrm>
            <a:off x="4587240" y="3954952"/>
            <a:ext cx="3017520" cy="457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05D03E-8772-910B-7A94-70C22D3A726D}"/>
              </a:ext>
            </a:extLst>
          </p:cNvPr>
          <p:cNvSpPr txBox="1"/>
          <p:nvPr/>
        </p:nvSpPr>
        <p:spPr>
          <a:xfrm>
            <a:off x="10305166" y="5874358"/>
            <a:ext cx="17116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All data is for CY2024 </a:t>
            </a: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96EEC3FE-D559-E613-F4B9-9DAB1D6C9E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5864605"/>
              </p:ext>
            </p:extLst>
          </p:nvPr>
        </p:nvGraphicFramePr>
        <p:xfrm>
          <a:off x="-294184" y="270960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6BCF474-586E-5B24-5C40-4813A1256AA8}"/>
              </a:ext>
            </a:extLst>
          </p:cNvPr>
          <p:cNvSpPr/>
          <p:nvPr/>
        </p:nvSpPr>
        <p:spPr>
          <a:xfrm>
            <a:off x="10927492" y="3923801"/>
            <a:ext cx="653142" cy="170992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owchart: Delay 5">
            <a:extLst>
              <a:ext uri="{FF2B5EF4-FFF2-40B4-BE49-F238E27FC236}">
                <a16:creationId xmlns:a16="http://schemas.microsoft.com/office/drawing/2014/main" id="{7F2757BD-FDA1-0AC5-E0BE-E2F70E1CEB08}"/>
              </a:ext>
            </a:extLst>
          </p:cNvPr>
          <p:cNvSpPr/>
          <p:nvPr/>
        </p:nvSpPr>
        <p:spPr>
          <a:xfrm rot="16200000">
            <a:off x="10975557" y="3358950"/>
            <a:ext cx="557015" cy="653142"/>
          </a:xfrm>
          <a:prstGeom prst="flowChartDelay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1C73A6-090F-0A4F-B650-CBC55377AF62}"/>
              </a:ext>
            </a:extLst>
          </p:cNvPr>
          <p:cNvSpPr txBox="1"/>
          <p:nvPr/>
        </p:nvSpPr>
        <p:spPr>
          <a:xfrm>
            <a:off x="10956218" y="3518247"/>
            <a:ext cx="653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81879D-3355-A703-3AF8-203A83560659}"/>
              </a:ext>
            </a:extLst>
          </p:cNvPr>
          <p:cNvSpPr txBox="1"/>
          <p:nvPr/>
        </p:nvSpPr>
        <p:spPr>
          <a:xfrm rot="16200000">
            <a:off x="10431417" y="4534696"/>
            <a:ext cx="1645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recommend E2I</a:t>
            </a:r>
          </a:p>
        </p:txBody>
      </p:sp>
    </p:spTree>
    <p:extLst>
      <p:ext uri="{BB962C8B-B14F-4D97-AF65-F5344CB8AC3E}">
        <p14:creationId xmlns:p14="http://schemas.microsoft.com/office/powerpoint/2010/main" val="35172254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D22859-F1C5-6108-E026-636FBC8DB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535" y="2900453"/>
            <a:ext cx="4972123" cy="1306089"/>
          </a:xfrm>
        </p:spPr>
        <p:txBody>
          <a:bodyPr/>
          <a:lstStyle/>
          <a:p>
            <a:pPr marL="354330" indent="-342900" defTabSz="914400">
              <a:lnSpc>
                <a:spcPct val="100000"/>
              </a:lnSpc>
              <a:spcBef>
                <a:spcPts val="5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►"/>
              <a:tabLst>
                <a:tab pos="697865" algn="l"/>
                <a:tab pos="698500" algn="l"/>
              </a:tabLst>
              <a:defRPr/>
            </a:pPr>
            <a:r>
              <a:rPr lang="en-US" sz="1400" kern="0" dirty="0">
                <a:solidFill>
                  <a:prstClr val="black"/>
                </a:solidFill>
              </a:rPr>
              <a:t>Department of Defense internship program for Recovering Service members</a:t>
            </a:r>
          </a:p>
          <a:p>
            <a:pPr marL="354330" indent="-342900" defTabSz="914400">
              <a:lnSpc>
                <a:spcPct val="100000"/>
              </a:lnSpc>
              <a:spcBef>
                <a:spcPts val="5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►"/>
              <a:tabLst>
                <a:tab pos="697865" algn="l"/>
                <a:tab pos="698500" algn="l"/>
              </a:tabLst>
              <a:defRPr/>
            </a:pPr>
            <a:r>
              <a:rPr lang="en-US" sz="1400" kern="0" dirty="0">
                <a:solidFill>
                  <a:prstClr val="black"/>
                </a:solidFill>
              </a:rPr>
              <a:t>Internships are with federal agencies only</a:t>
            </a:r>
          </a:p>
          <a:p>
            <a:pPr marL="354330" indent="-342900" defTabSz="914400">
              <a:lnSpc>
                <a:spcPct val="100000"/>
              </a:lnSpc>
              <a:spcBef>
                <a:spcPts val="5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►"/>
              <a:tabLst>
                <a:tab pos="697865" algn="l"/>
                <a:tab pos="698500" algn="l"/>
              </a:tabLst>
              <a:defRPr/>
            </a:pPr>
            <a:r>
              <a:rPr lang="en-US" sz="1400" kern="0" dirty="0">
                <a:solidFill>
                  <a:prstClr val="black"/>
                </a:solidFill>
              </a:rPr>
              <a:t>Internships cannot interfere with the Service member’s medical or rehabilitation requirements.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E02197-A0EE-87EE-944D-FA71B7803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41" y="271592"/>
            <a:ext cx="7314657" cy="535531"/>
          </a:xfrm>
        </p:spPr>
        <p:txBody>
          <a:bodyPr/>
          <a:lstStyle/>
          <a:p>
            <a:r>
              <a:rPr lang="en-US" sz="3200" b="1" spc="65" dirty="0"/>
              <a:t>Operation</a:t>
            </a:r>
            <a:r>
              <a:rPr lang="en-US" sz="3200" b="1" spc="190" dirty="0"/>
              <a:t> </a:t>
            </a:r>
            <a:r>
              <a:rPr lang="en-US" sz="3200" b="1" spc="45" dirty="0"/>
              <a:t>Warfighter</a:t>
            </a:r>
            <a:r>
              <a:rPr lang="en-US" sz="3200" b="1" dirty="0"/>
              <a:t>	</a:t>
            </a:r>
            <a:r>
              <a:rPr lang="en-US" sz="3200" b="1" spc="40" dirty="0"/>
              <a:t>(OWF)</a:t>
            </a:r>
            <a:endParaRPr lang="en-US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9F94F-E1CB-A941-2436-50059FC8DA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4C5DB-022A-764B-8211-6C4AE67DAF0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21A6D2-21E0-8FA3-7676-57BDB8493CFA}"/>
              </a:ext>
            </a:extLst>
          </p:cNvPr>
          <p:cNvSpPr txBox="1"/>
          <p:nvPr/>
        </p:nvSpPr>
        <p:spPr>
          <a:xfrm>
            <a:off x="6689199" y="2891325"/>
            <a:ext cx="4734864" cy="1397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330" indent="-342900">
              <a:spcBef>
                <a:spcPts val="50"/>
              </a:spcBef>
              <a:buClr>
                <a:schemeClr val="accent4"/>
              </a:buClr>
              <a:buSzPct val="75000"/>
              <a:buFont typeface="Arial" panose="020B0604020202020204" pitchFamily="34" charset="0"/>
              <a:buChar char="►"/>
              <a:tabLst>
                <a:tab pos="697865" algn="l"/>
                <a:tab pos="698500" algn="l"/>
              </a:tabLst>
              <a:defRPr/>
            </a:pPr>
            <a:r>
              <a:rPr lang="en-US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members going through the Disability Evaluation System</a:t>
            </a:r>
          </a:p>
          <a:p>
            <a:pPr marL="354330" indent="-342900">
              <a:spcBef>
                <a:spcPts val="50"/>
              </a:spcBef>
              <a:buClr>
                <a:schemeClr val="accent4"/>
              </a:buClr>
              <a:buSzPct val="75000"/>
              <a:buFont typeface="Arial" panose="020B0604020202020204" pitchFamily="34" charset="0"/>
              <a:buChar char="►"/>
              <a:tabLst>
                <a:tab pos="697865" algn="l"/>
                <a:tab pos="698500" algn="l"/>
              </a:tabLst>
              <a:defRPr/>
            </a:pPr>
            <a:r>
              <a:rPr lang="en-US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members in a warrior care program (Army Recovery Care Program, USMC Wounded Warrior Regiment, Navy Wounded Warrior, Air Force Wounded Warrior, SOCOM Warrior Care)</a:t>
            </a:r>
          </a:p>
        </p:txBody>
      </p:sp>
      <p:pic>
        <p:nvPicPr>
          <p:cNvPr id="15" name="Graphic 14" descr="Bullseye with solid fill">
            <a:extLst>
              <a:ext uri="{FF2B5EF4-FFF2-40B4-BE49-F238E27FC236}">
                <a16:creationId xmlns:a16="http://schemas.microsoft.com/office/drawing/2014/main" id="{49B16359-D7BE-BB95-E118-E0C36A5D8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619849" y="1113123"/>
            <a:ext cx="1363330" cy="136333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744D08C-C1C3-04B0-3C7F-EB9BB3C98344}"/>
              </a:ext>
            </a:extLst>
          </p:cNvPr>
          <p:cNvSpPr/>
          <p:nvPr/>
        </p:nvSpPr>
        <p:spPr>
          <a:xfrm>
            <a:off x="1282535" y="1183104"/>
            <a:ext cx="10141528" cy="12707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8E8EB1-A219-B708-DFFC-87FBB60118F8}"/>
              </a:ext>
            </a:extLst>
          </p:cNvPr>
          <p:cNvSpPr/>
          <p:nvPr/>
        </p:nvSpPr>
        <p:spPr>
          <a:xfrm>
            <a:off x="1282535" y="1177838"/>
            <a:ext cx="2683283" cy="47019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3"/>
                </a:solidFill>
                <a:latin typeface="Arial Black" panose="020B0A04020102020204" pitchFamily="34" charset="0"/>
              </a:rPr>
              <a:t>OBJECTIVE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DCFF3C-5073-BA41-FB2E-C4F9244F45B0}"/>
              </a:ext>
            </a:extLst>
          </p:cNvPr>
          <p:cNvSpPr/>
          <p:nvPr/>
        </p:nvSpPr>
        <p:spPr>
          <a:xfrm>
            <a:off x="1258300" y="1578778"/>
            <a:ext cx="10023260" cy="676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 Narrow"/>
              </a:rPr>
              <a:t>Regional Coordinators (RCs) connect</a:t>
            </a: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 Recovering Service members (RSMs) with Federal Agency internships during their </a:t>
            </a: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</a:rPr>
              <a:t>rehabilitation</a:t>
            </a: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process </a:t>
            </a: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to transition military skills into civilian occupational success</a:t>
            </a: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8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D37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Governed</a:t>
            </a:r>
            <a:r>
              <a:rPr kumimoji="0" lang="en-US" sz="1200" b="0" i="0" u="none" strike="noStrike" kern="1200" cap="none" spc="-40" normalizeH="0" baseline="0" noProof="0" dirty="0">
                <a:ln>
                  <a:noFill/>
                </a:ln>
                <a:solidFill>
                  <a:srgbClr val="CD37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D37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by:</a:t>
            </a:r>
            <a:r>
              <a:rPr kumimoji="0" lang="en-US" sz="1200" b="0" i="0" u="none" strike="noStrike" kern="1200" cap="none" spc="-45" normalizeH="0" baseline="0" noProof="0" dirty="0">
                <a:ln>
                  <a:noFill/>
                </a:ln>
                <a:solidFill>
                  <a:srgbClr val="CD37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D37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DoDI</a:t>
            </a:r>
            <a:r>
              <a:rPr kumimoji="0" lang="en-US" sz="1200" b="0" i="0" u="none" strike="noStrike" kern="1200" cap="none" spc="-45" normalizeH="0" baseline="0" noProof="0" dirty="0">
                <a:ln>
                  <a:noFill/>
                </a:ln>
                <a:solidFill>
                  <a:srgbClr val="CD37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D37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1300.25</a:t>
            </a:r>
            <a:r>
              <a:rPr kumimoji="0" 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CD37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D37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“Guidance</a:t>
            </a:r>
            <a:r>
              <a:rPr kumimoji="0" lang="en-US" sz="1200" b="0" i="0" u="none" strike="noStrike" kern="1200" cap="none" spc="-35" normalizeH="0" baseline="0" noProof="0" dirty="0">
                <a:ln>
                  <a:noFill/>
                </a:ln>
                <a:solidFill>
                  <a:srgbClr val="CD37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D37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kumimoji="0" lang="en-US" sz="1200" b="0" i="0" u="none" strike="noStrike" kern="1200" cap="none" spc="-45" normalizeH="0" baseline="0" noProof="0" dirty="0">
                <a:ln>
                  <a:noFill/>
                </a:ln>
                <a:solidFill>
                  <a:srgbClr val="CD37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D37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en-US" sz="1200" b="0" i="0" u="none" strike="noStrike" kern="1200" cap="none" spc="-35" normalizeH="0" baseline="0" noProof="0" dirty="0">
                <a:ln>
                  <a:noFill/>
                </a:ln>
                <a:solidFill>
                  <a:srgbClr val="CD37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D37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</a:t>
            </a:r>
            <a:r>
              <a:rPr kumimoji="0" lang="en-US" sz="1200" b="0" i="0" u="none" strike="noStrike" kern="1200" cap="none" spc="-20" normalizeH="0" baseline="0" noProof="0" dirty="0">
                <a:ln>
                  <a:noFill/>
                </a:ln>
                <a:solidFill>
                  <a:srgbClr val="CD37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D37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</a:t>
            </a:r>
            <a:r>
              <a:rPr kumimoji="0" lang="en-US" sz="1200" b="0" i="0" u="none" strike="noStrike" kern="1200" cap="none" spc="-45" normalizeH="0" baseline="0" noProof="0" dirty="0">
                <a:ln>
                  <a:noFill/>
                </a:ln>
                <a:solidFill>
                  <a:srgbClr val="CD37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D37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Employment</a:t>
            </a:r>
            <a:r>
              <a:rPr kumimoji="0" lang="en-US" sz="1200" b="0" i="0" u="none" strike="noStrike" kern="1200" cap="none" spc="-35" normalizeH="0" baseline="0" noProof="0" dirty="0">
                <a:ln>
                  <a:noFill/>
                </a:ln>
                <a:solidFill>
                  <a:srgbClr val="CD37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D37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Initiative</a:t>
            </a:r>
            <a:r>
              <a:rPr kumimoji="0" lang="en-US" sz="1200" b="0" i="0" u="none" strike="noStrike" kern="1200" cap="none" spc="-30" normalizeH="0" baseline="0" noProof="0" dirty="0">
                <a:ln>
                  <a:noFill/>
                </a:ln>
                <a:solidFill>
                  <a:srgbClr val="CD37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D37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(E2I)</a:t>
            </a:r>
            <a:r>
              <a:rPr kumimoji="0" lang="en-US" sz="1200" b="0" i="0" u="none" strike="noStrike" kern="1200" cap="none" spc="-35" normalizeH="0" baseline="0" noProof="0" dirty="0">
                <a:ln>
                  <a:noFill/>
                </a:ln>
                <a:solidFill>
                  <a:srgbClr val="CD37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D37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</a:t>
            </a:r>
            <a:r>
              <a:rPr kumimoji="0" lang="en-US" sz="1200" b="0" i="0" u="none" strike="noStrike" kern="1200" cap="none" spc="-30" normalizeH="0" baseline="0" noProof="0" dirty="0">
                <a:ln>
                  <a:noFill/>
                </a:ln>
                <a:solidFill>
                  <a:srgbClr val="CD37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D37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Operation</a:t>
            </a:r>
            <a:r>
              <a:rPr kumimoji="0" lang="en-US" sz="1200" b="0" i="0" u="none" strike="noStrike" kern="1200" cap="none" spc="-25" normalizeH="0" baseline="0" noProof="0" dirty="0">
                <a:ln>
                  <a:noFill/>
                </a:ln>
                <a:solidFill>
                  <a:srgbClr val="CD37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CD37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Warfighter</a:t>
            </a:r>
            <a:r>
              <a:rPr kumimoji="0" lang="en-US" sz="1200" b="0" i="0" u="none" strike="noStrike" kern="1200" cap="none" spc="-45" normalizeH="0" baseline="0" noProof="0" dirty="0">
                <a:ln>
                  <a:noFill/>
                </a:ln>
                <a:solidFill>
                  <a:srgbClr val="CD37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D37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(OWF)”</a:t>
            </a:r>
            <a:r>
              <a:rPr kumimoji="0" lang="en-US" sz="1200" b="0" i="0" u="none" strike="noStrike" kern="1200" cap="none" spc="135" normalizeH="0" baseline="0" noProof="0" dirty="0">
                <a:ln>
                  <a:noFill/>
                </a:ln>
                <a:solidFill>
                  <a:srgbClr val="CD37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CD37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D37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March</a:t>
            </a:r>
            <a:r>
              <a:rPr kumimoji="0" lang="en-US" sz="1200" b="0" i="0" u="none" strike="noStrike" kern="1200" cap="none" spc="-45" normalizeH="0" baseline="0" noProof="0" dirty="0">
                <a:ln>
                  <a:noFill/>
                </a:ln>
                <a:solidFill>
                  <a:srgbClr val="CD37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-20" normalizeH="0" baseline="0" noProof="0" dirty="0">
                <a:ln>
                  <a:noFill/>
                </a:ln>
                <a:solidFill>
                  <a:srgbClr val="CD37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D374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phic 18" descr="Trophy with solid fill">
            <a:extLst>
              <a:ext uri="{FF2B5EF4-FFF2-40B4-BE49-F238E27FC236}">
                <a16:creationId xmlns:a16="http://schemas.microsoft.com/office/drawing/2014/main" id="{E482507C-8254-ED5B-DE5D-F7B9CC3293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1972" y="4209433"/>
            <a:ext cx="2044578" cy="204457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F9FE11A-E2BE-1314-D520-BF90DBBFDFEB}"/>
              </a:ext>
            </a:extLst>
          </p:cNvPr>
          <p:cNvSpPr/>
          <p:nvPr/>
        </p:nvSpPr>
        <p:spPr>
          <a:xfrm>
            <a:off x="1377535" y="4278727"/>
            <a:ext cx="10046528" cy="1882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5D4774-61E8-77BD-802B-89AC02B73A4F}"/>
              </a:ext>
            </a:extLst>
          </p:cNvPr>
          <p:cNvSpPr/>
          <p:nvPr/>
        </p:nvSpPr>
        <p:spPr>
          <a:xfrm>
            <a:off x="1377535" y="4289192"/>
            <a:ext cx="2683283" cy="47019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  <a:latin typeface="Arial Black" panose="020B0A04020102020204" pitchFamily="34" charset="0"/>
              </a:rPr>
              <a:t>BENEFITS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64D951-B1E5-AD55-06F2-5E06CEDED680}"/>
              </a:ext>
            </a:extLst>
          </p:cNvPr>
          <p:cNvSpPr txBox="1"/>
          <p:nvPr/>
        </p:nvSpPr>
        <p:spPr>
          <a:xfrm>
            <a:off x="1774100" y="5001810"/>
            <a:ext cx="463026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330" marR="252095" indent="-342900">
              <a:buClr>
                <a:schemeClr val="accent2"/>
              </a:buClr>
              <a:buSzPct val="75000"/>
              <a:buFont typeface="Arial" panose="020B0604020202020204" pitchFamily="34" charset="0"/>
              <a:buChar char="►"/>
              <a:tabLst>
                <a:tab pos="697865" algn="l"/>
                <a:tab pos="698500" algn="l"/>
              </a:tabLst>
              <a:defRPr/>
            </a:pPr>
            <a:r>
              <a:rPr lang="en-US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Maximizes recovery time, provides valuable work experience in a non-military environment</a:t>
            </a:r>
          </a:p>
          <a:p>
            <a:pPr marL="354330" marR="252095" indent="-342900">
              <a:buClr>
                <a:schemeClr val="accent2"/>
              </a:buClr>
              <a:buSzPct val="75000"/>
              <a:buFont typeface="Arial" panose="020B0604020202020204" pitchFamily="34" charset="0"/>
              <a:buChar char="►"/>
              <a:tabLst>
                <a:tab pos="697865" algn="l"/>
                <a:tab pos="698500" algn="l"/>
              </a:tabLst>
              <a:defRPr/>
            </a:pPr>
            <a:r>
              <a:rPr lang="en-US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Assists with developing new skills</a:t>
            </a:r>
          </a:p>
          <a:p>
            <a:pPr marL="354330" indent="-342900">
              <a:buClr>
                <a:schemeClr val="accent2"/>
              </a:buClr>
              <a:buSzPct val="75000"/>
              <a:buFont typeface="Arial" panose="020B0604020202020204" pitchFamily="34" charset="0"/>
              <a:buChar char="►"/>
              <a:tabLst>
                <a:tab pos="697865" algn="l"/>
                <a:tab pos="698500" algn="l"/>
              </a:tabLst>
              <a:defRPr/>
            </a:pPr>
            <a:r>
              <a:rPr lang="en-US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benefit of career preparedness upon transition to civilian life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ACC082-7889-2147-AE40-3D46AD38297B}"/>
              </a:ext>
            </a:extLst>
          </p:cNvPr>
          <p:cNvSpPr/>
          <p:nvPr/>
        </p:nvSpPr>
        <p:spPr>
          <a:xfrm>
            <a:off x="1774100" y="4738253"/>
            <a:ext cx="4480560" cy="2438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Recovering Service member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49BB35-AD79-5183-8CD1-19DC916680BC}"/>
              </a:ext>
            </a:extLst>
          </p:cNvPr>
          <p:cNvSpPr txBox="1"/>
          <p:nvPr/>
        </p:nvSpPr>
        <p:spPr>
          <a:xfrm>
            <a:off x="6689199" y="5001810"/>
            <a:ext cx="46302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330" marR="252095" indent="-342900">
              <a:buClr>
                <a:schemeClr val="accent2"/>
              </a:buClr>
              <a:buSzPct val="75000"/>
              <a:buFont typeface="Arial" panose="020B0604020202020204" pitchFamily="34" charset="0"/>
              <a:buChar char="►"/>
              <a:tabLst>
                <a:tab pos="697865" algn="l"/>
                <a:tab pos="698500" algn="l"/>
              </a:tabLst>
              <a:defRPr/>
            </a:pPr>
            <a:r>
              <a:rPr lang="en-US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Fresh perspectives and unique insights</a:t>
            </a:r>
          </a:p>
          <a:p>
            <a:pPr marL="354330" marR="252095" indent="-342900">
              <a:buClr>
                <a:schemeClr val="accent2"/>
              </a:buClr>
              <a:buSzPct val="75000"/>
              <a:buFont typeface="Arial" panose="020B0604020202020204" pitchFamily="34" charset="0"/>
              <a:buChar char="►"/>
              <a:tabLst>
                <a:tab pos="697865" algn="l"/>
                <a:tab pos="698500" algn="l"/>
              </a:tabLst>
              <a:defRPr/>
            </a:pPr>
            <a:r>
              <a:rPr lang="en-US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productivity for the organization</a:t>
            </a:r>
          </a:p>
          <a:p>
            <a:pPr marL="354330" marR="252095" indent="-342900">
              <a:buClr>
                <a:schemeClr val="accent2"/>
              </a:buClr>
              <a:buSzPct val="75000"/>
              <a:buFont typeface="Arial" panose="020B0604020202020204" pitchFamily="34" charset="0"/>
              <a:buChar char="►"/>
              <a:tabLst>
                <a:tab pos="697865" algn="l"/>
                <a:tab pos="698500" algn="l"/>
              </a:tabLst>
              <a:defRPr/>
            </a:pPr>
            <a:r>
              <a:rPr lang="en-US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Cost-free solution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95EA77-0ACD-AC1D-9292-BFD88B66B9B5}"/>
              </a:ext>
            </a:extLst>
          </p:cNvPr>
          <p:cNvSpPr/>
          <p:nvPr/>
        </p:nvSpPr>
        <p:spPr>
          <a:xfrm>
            <a:off x="6689199" y="4738253"/>
            <a:ext cx="4480560" cy="2438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Agency Partner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6442E2-9453-5372-54D3-8AF87B6FD7E0}"/>
              </a:ext>
            </a:extLst>
          </p:cNvPr>
          <p:cNvSpPr/>
          <p:nvPr/>
        </p:nvSpPr>
        <p:spPr>
          <a:xfrm>
            <a:off x="1282534" y="2528877"/>
            <a:ext cx="4972125" cy="3653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911A4C-4FB1-38A4-1DA3-9C393109007A}"/>
              </a:ext>
            </a:extLst>
          </p:cNvPr>
          <p:cNvSpPr/>
          <p:nvPr/>
        </p:nvSpPr>
        <p:spPr>
          <a:xfrm>
            <a:off x="6689199" y="2526021"/>
            <a:ext cx="4734864" cy="3653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Eligibility</a:t>
            </a:r>
          </a:p>
        </p:txBody>
      </p:sp>
    </p:spTree>
    <p:extLst>
      <p:ext uri="{BB962C8B-B14F-4D97-AF65-F5344CB8AC3E}">
        <p14:creationId xmlns:p14="http://schemas.microsoft.com/office/powerpoint/2010/main" val="219730423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B20A5B-4752-FA65-32DD-6E5B7D8E02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4C5DB-022A-764B-8211-6C4AE67DAF0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A71012-D876-318C-FAC5-322A651F6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OWF Internship Process</a:t>
            </a: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6397426A-44A2-3174-7206-39AEBFA9453A}"/>
              </a:ext>
            </a:extLst>
          </p:cNvPr>
          <p:cNvSpPr/>
          <p:nvPr/>
        </p:nvSpPr>
        <p:spPr>
          <a:xfrm>
            <a:off x="307801" y="1576272"/>
            <a:ext cx="2743200" cy="567267"/>
          </a:xfrm>
          <a:prstGeom prst="round2Diag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APPLICATION</a:t>
            </a: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74DC5F52-26BC-5C46-7BE7-8C0E03FE7E45}"/>
              </a:ext>
            </a:extLst>
          </p:cNvPr>
          <p:cNvSpPr/>
          <p:nvPr/>
        </p:nvSpPr>
        <p:spPr>
          <a:xfrm>
            <a:off x="6304726" y="1576273"/>
            <a:ext cx="2743200" cy="567267"/>
          </a:xfrm>
          <a:prstGeom prst="round2Diag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INTERNSHIP</a:t>
            </a: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EC5F4F48-B84D-2D25-8CEB-41517471FA45}"/>
              </a:ext>
            </a:extLst>
          </p:cNvPr>
          <p:cNvSpPr/>
          <p:nvPr/>
        </p:nvSpPr>
        <p:spPr>
          <a:xfrm>
            <a:off x="9149052" y="1576271"/>
            <a:ext cx="2743200" cy="567267"/>
          </a:xfrm>
          <a:prstGeom prst="round2Diag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CLOSEOUT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82FBD7-05D5-FD0A-A3F2-DFDE62298A95}"/>
              </a:ext>
            </a:extLst>
          </p:cNvPr>
          <p:cNvSpPr txBox="1"/>
          <p:nvPr/>
        </p:nvSpPr>
        <p:spPr>
          <a:xfrm>
            <a:off x="312794" y="2219235"/>
            <a:ext cx="2738207" cy="1828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marL="354330" indent="-342900"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75000"/>
              <a:buFont typeface="Arial" panose="020B0604020202020204" pitchFamily="34" charset="0"/>
              <a:buChar char="►"/>
              <a:tabLst>
                <a:tab pos="697865" algn="l"/>
                <a:tab pos="698500" algn="l"/>
              </a:tabLst>
              <a:defRPr/>
            </a:pPr>
            <a:r>
              <a:rPr lang="en-US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approval</a:t>
            </a:r>
          </a:p>
          <a:p>
            <a:pPr marL="354330" indent="-342900"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75000"/>
              <a:buFont typeface="Arial" panose="020B0604020202020204" pitchFamily="34" charset="0"/>
              <a:buChar char="►"/>
              <a:tabLst>
                <a:tab pos="697865" algn="l"/>
                <a:tab pos="698500" algn="l"/>
              </a:tabLst>
              <a:defRPr/>
            </a:pPr>
            <a:r>
              <a:rPr lang="en-US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 approval</a:t>
            </a:r>
          </a:p>
          <a:p>
            <a:pPr marL="354330" indent="-342900"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75000"/>
              <a:buFont typeface="Arial" panose="020B0604020202020204" pitchFamily="34" charset="0"/>
              <a:buChar char="►"/>
              <a:tabLst>
                <a:tab pos="697865" algn="l"/>
                <a:tab pos="698500" algn="l"/>
              </a:tabLst>
              <a:defRPr/>
            </a:pPr>
            <a:r>
              <a:rPr lang="en-US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Interests and capabilities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E23159-BB97-C246-9C63-F6D377ADA45C}"/>
              </a:ext>
            </a:extLst>
          </p:cNvPr>
          <p:cNvSpPr txBox="1"/>
          <p:nvPr/>
        </p:nvSpPr>
        <p:spPr>
          <a:xfrm>
            <a:off x="3152127" y="2219235"/>
            <a:ext cx="3051473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marL="354330" indent="-342900"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75000"/>
              <a:buFont typeface="Arial" panose="020B0604020202020204" pitchFamily="34" charset="0"/>
              <a:buChar char="►"/>
              <a:tabLst>
                <a:tab pos="697865" algn="l"/>
                <a:tab pos="698500" algn="l"/>
              </a:tabLst>
              <a:defRPr/>
            </a:pPr>
            <a:r>
              <a:rPr lang="en-US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 identifies opportunities with federal agencies</a:t>
            </a:r>
          </a:p>
          <a:p>
            <a:pPr marL="354330" indent="-342900"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75000"/>
              <a:buFont typeface="Arial" panose="020B0604020202020204" pitchFamily="34" charset="0"/>
              <a:buChar char="►"/>
              <a:tabLst>
                <a:tab pos="697865" algn="l"/>
                <a:tab pos="698500" algn="l"/>
              </a:tabLst>
              <a:defRPr/>
            </a:pPr>
            <a:r>
              <a:rPr lang="en-US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Interview(s)</a:t>
            </a:r>
          </a:p>
          <a:p>
            <a:pPr marL="354330" indent="-342900"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75000"/>
              <a:buFont typeface="Arial" panose="020B0604020202020204" pitchFamily="34" charset="0"/>
              <a:buChar char="►"/>
              <a:tabLst>
                <a:tab pos="697865" algn="l"/>
                <a:tab pos="698500" algn="l"/>
              </a:tabLst>
              <a:defRPr/>
            </a:pPr>
            <a:r>
              <a:rPr lang="en-US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A9B4C2-F6A0-9FA1-5C65-BC8F225D012D}"/>
              </a:ext>
            </a:extLst>
          </p:cNvPr>
          <p:cNvSpPr txBox="1"/>
          <p:nvPr/>
        </p:nvSpPr>
        <p:spPr>
          <a:xfrm>
            <a:off x="6304726" y="2219235"/>
            <a:ext cx="2743199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marL="354330" indent="-342900"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75000"/>
              <a:buFont typeface="Arial" panose="020B0604020202020204" pitchFamily="34" charset="0"/>
              <a:buChar char="►"/>
              <a:tabLst>
                <a:tab pos="697865" algn="l"/>
                <a:tab pos="698500" algn="l"/>
              </a:tabLst>
              <a:defRPr/>
            </a:pPr>
            <a:r>
              <a:rPr lang="en-US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Onboarding</a:t>
            </a:r>
          </a:p>
          <a:p>
            <a:pPr marL="354330" indent="-342900"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75000"/>
              <a:buFont typeface="Arial" panose="020B0604020202020204" pitchFamily="34" charset="0"/>
              <a:buChar char="►"/>
              <a:tabLst>
                <a:tab pos="697865" algn="l"/>
                <a:tab pos="698500" algn="l"/>
              </a:tabLst>
              <a:defRPr/>
            </a:pPr>
            <a:r>
              <a:rPr lang="en-US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 accommodations</a:t>
            </a:r>
          </a:p>
          <a:p>
            <a:pPr marL="354330" indent="-342900"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75000"/>
              <a:buFont typeface="Arial" panose="020B0604020202020204" pitchFamily="34" charset="0"/>
              <a:buChar char="►"/>
              <a:tabLst>
                <a:tab pos="697865" algn="l"/>
                <a:tab pos="698500" algn="l"/>
              </a:tabLst>
              <a:defRPr/>
            </a:pPr>
            <a:r>
              <a:rPr lang="en-US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Plan</a:t>
            </a:r>
          </a:p>
          <a:p>
            <a:pPr marL="354330" indent="-342900"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75000"/>
              <a:buFont typeface="Arial" panose="020B0604020202020204" pitchFamily="34" charset="0"/>
              <a:buChar char="►"/>
              <a:tabLst>
                <a:tab pos="697865" algn="l"/>
                <a:tab pos="698500" algn="l"/>
              </a:tabLst>
              <a:defRPr/>
            </a:pPr>
            <a:r>
              <a:rPr lang="en-US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 check-ins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842843-E361-E0B2-1F5E-FF4AF74B8C55}"/>
              </a:ext>
            </a:extLst>
          </p:cNvPr>
          <p:cNvSpPr txBox="1"/>
          <p:nvPr/>
        </p:nvSpPr>
        <p:spPr>
          <a:xfrm>
            <a:off x="9154045" y="2219235"/>
            <a:ext cx="2738207" cy="1828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marL="354330" indent="-342900"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75000"/>
              <a:buFont typeface="Arial" panose="020B0604020202020204" pitchFamily="34" charset="0"/>
              <a:buChar char="►"/>
              <a:tabLst>
                <a:tab pos="697865" algn="l"/>
                <a:tab pos="698500" algn="l"/>
              </a:tabLst>
              <a:defRPr/>
            </a:pPr>
            <a:r>
              <a:rPr lang="en-US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Plan Reviewed</a:t>
            </a:r>
          </a:p>
          <a:p>
            <a:pPr marL="354330" indent="-342900"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75000"/>
              <a:buFont typeface="Arial" panose="020B0604020202020204" pitchFamily="34" charset="0"/>
              <a:buChar char="►"/>
              <a:tabLst>
                <a:tab pos="697865" algn="l"/>
                <a:tab pos="698500" algn="l"/>
              </a:tabLst>
              <a:defRPr/>
            </a:pPr>
            <a:r>
              <a:rPr lang="en-US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RSM Feedback</a:t>
            </a:r>
          </a:p>
          <a:p>
            <a:pPr marL="354330" indent="-342900"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75000"/>
              <a:buFont typeface="Arial" panose="020B0604020202020204" pitchFamily="34" charset="0"/>
              <a:buChar char="►"/>
              <a:tabLst>
                <a:tab pos="697865" algn="l"/>
                <a:tab pos="698500" algn="l"/>
              </a:tabLst>
              <a:defRPr/>
            </a:pPr>
            <a:r>
              <a:rPr lang="en-US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Agency feedback</a:t>
            </a:r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B2449013-9DE6-CC50-D9E9-F8766AF9701E}"/>
              </a:ext>
            </a:extLst>
          </p:cNvPr>
          <p:cNvSpPr/>
          <p:nvPr/>
        </p:nvSpPr>
        <p:spPr>
          <a:xfrm>
            <a:off x="3152127" y="1576273"/>
            <a:ext cx="3051473" cy="567267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PLACED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9C0B66-C659-2FE3-C416-9DAFCE38C66D}"/>
              </a:ext>
            </a:extLst>
          </p:cNvPr>
          <p:cNvSpPr/>
          <p:nvPr/>
        </p:nvSpPr>
        <p:spPr>
          <a:xfrm>
            <a:off x="6304726" y="4095863"/>
            <a:ext cx="2743200" cy="4524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– 180 Days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149548-C00B-E3DC-F0B3-C835D5EA4CCE}"/>
              </a:ext>
            </a:extLst>
          </p:cNvPr>
          <p:cNvSpPr/>
          <p:nvPr/>
        </p:nvSpPr>
        <p:spPr>
          <a:xfrm>
            <a:off x="9144060" y="4102419"/>
            <a:ext cx="2738207" cy="4524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30 Days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78B57FC-01EE-D16E-C6D9-15B678AB9216}"/>
              </a:ext>
            </a:extLst>
          </p:cNvPr>
          <p:cNvGrpSpPr/>
          <p:nvPr/>
        </p:nvGrpSpPr>
        <p:grpSpPr>
          <a:xfrm>
            <a:off x="5580238" y="2538589"/>
            <a:ext cx="457200" cy="457200"/>
            <a:chOff x="2565070" y="5343896"/>
            <a:chExt cx="457200" cy="4572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EA5A8F7-23B1-8D37-7DE7-85C334B8AADE}"/>
                </a:ext>
              </a:extLst>
            </p:cNvPr>
            <p:cNvSpPr/>
            <p:nvPr/>
          </p:nvSpPr>
          <p:spPr>
            <a:xfrm>
              <a:off x="2565070" y="5343896"/>
              <a:ext cx="457200" cy="457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 descr="Document with solid fill">
              <a:extLst>
                <a:ext uri="{FF2B5EF4-FFF2-40B4-BE49-F238E27FC236}">
                  <a16:creationId xmlns:a16="http://schemas.microsoft.com/office/drawing/2014/main" id="{4D6182B1-0393-D4EF-9882-995C1ECB2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10790" y="5389616"/>
              <a:ext cx="365760" cy="36576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66391AF-D880-B51A-9289-DCDC1A6F001A}"/>
              </a:ext>
            </a:extLst>
          </p:cNvPr>
          <p:cNvGrpSpPr/>
          <p:nvPr/>
        </p:nvGrpSpPr>
        <p:grpSpPr>
          <a:xfrm>
            <a:off x="8502992" y="3203602"/>
            <a:ext cx="457200" cy="457200"/>
            <a:chOff x="2565070" y="5343896"/>
            <a:chExt cx="457200" cy="4572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5CDFC08-46C3-B4D5-6DF1-861753E71DFC}"/>
                </a:ext>
              </a:extLst>
            </p:cNvPr>
            <p:cNvSpPr/>
            <p:nvPr/>
          </p:nvSpPr>
          <p:spPr>
            <a:xfrm>
              <a:off x="2565070" y="5343896"/>
              <a:ext cx="457200" cy="457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Graphic 24" descr="Document with solid fill">
              <a:extLst>
                <a:ext uri="{FF2B5EF4-FFF2-40B4-BE49-F238E27FC236}">
                  <a16:creationId xmlns:a16="http://schemas.microsoft.com/office/drawing/2014/main" id="{2D728F76-9C1D-4D41-D13D-61F5EE66C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10790" y="5389616"/>
              <a:ext cx="365760" cy="36576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379692A-76AA-787A-39F2-0618993C5F98}"/>
              </a:ext>
            </a:extLst>
          </p:cNvPr>
          <p:cNvGrpSpPr/>
          <p:nvPr/>
        </p:nvGrpSpPr>
        <p:grpSpPr>
          <a:xfrm>
            <a:off x="11128195" y="3303357"/>
            <a:ext cx="457200" cy="457200"/>
            <a:chOff x="6304726" y="5292152"/>
            <a:chExt cx="457200" cy="4572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D900589-420E-956A-1A05-CEB2E4D28F5C}"/>
                </a:ext>
              </a:extLst>
            </p:cNvPr>
            <p:cNvSpPr/>
            <p:nvPr/>
          </p:nvSpPr>
          <p:spPr>
            <a:xfrm>
              <a:off x="6304726" y="5292152"/>
              <a:ext cx="457200" cy="457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Graphic 18" descr="Internet outline">
              <a:extLst>
                <a:ext uri="{FF2B5EF4-FFF2-40B4-BE49-F238E27FC236}">
                  <a16:creationId xmlns:a16="http://schemas.microsoft.com/office/drawing/2014/main" id="{B6B0AC24-40AE-FB4E-58B0-6B7F3B3CA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50446" y="5337872"/>
              <a:ext cx="365760" cy="36576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897D109-523D-8602-D081-7A96518B2764}"/>
              </a:ext>
            </a:extLst>
          </p:cNvPr>
          <p:cNvGrpSpPr/>
          <p:nvPr/>
        </p:nvGrpSpPr>
        <p:grpSpPr>
          <a:xfrm>
            <a:off x="2528765" y="2282711"/>
            <a:ext cx="457200" cy="457200"/>
            <a:chOff x="2565070" y="5343896"/>
            <a:chExt cx="457200" cy="4572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87DE0E8-204C-CBFE-8EE1-7B2000CDEA2F}"/>
                </a:ext>
              </a:extLst>
            </p:cNvPr>
            <p:cNvSpPr/>
            <p:nvPr/>
          </p:nvSpPr>
          <p:spPr>
            <a:xfrm>
              <a:off x="2565070" y="5343896"/>
              <a:ext cx="457200" cy="457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 descr="Document with solid fill">
              <a:extLst>
                <a:ext uri="{FF2B5EF4-FFF2-40B4-BE49-F238E27FC236}">
                  <a16:creationId xmlns:a16="http://schemas.microsoft.com/office/drawing/2014/main" id="{B691AB99-16AE-5811-AE7F-36D1B97C3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10790" y="5389616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637994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agellan Federal 2020">
  <a:themeElements>
    <a:clrScheme name="RCP PPT Colors">
      <a:dk1>
        <a:srgbClr val="000000"/>
      </a:dk1>
      <a:lt1>
        <a:srgbClr val="FFFFFF"/>
      </a:lt1>
      <a:dk2>
        <a:srgbClr val="004773"/>
      </a:dk2>
      <a:lt2>
        <a:srgbClr val="56B9E1"/>
      </a:lt2>
      <a:accent1>
        <a:srgbClr val="00778C"/>
      </a:accent1>
      <a:accent2>
        <a:srgbClr val="F0A83B"/>
      </a:accent2>
      <a:accent3>
        <a:srgbClr val="CD3746"/>
      </a:accent3>
      <a:accent4>
        <a:srgbClr val="5B2F92"/>
      </a:accent4>
      <a:accent5>
        <a:srgbClr val="7B8080"/>
      </a:accent5>
      <a:accent6>
        <a:srgbClr val="C6DDF2"/>
      </a:accent6>
      <a:hlink>
        <a:srgbClr val="0088CE"/>
      </a:hlink>
      <a:folHlink>
        <a:srgbClr val="8A008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BB7E827B-9261-6A4A-A58F-4EB0E62DCEEC}" vid="{699E5CDB-A5A2-F04A-9CDE-0171620506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29857EF289924795DF5E5E789FDF5D" ma:contentTypeVersion="9" ma:contentTypeDescription="Create a new document." ma:contentTypeScope="" ma:versionID="1588ed702d77263c4dc60ebe77168242">
  <xsd:schema xmlns:xsd="http://www.w3.org/2001/XMLSchema" xmlns:xs="http://www.w3.org/2001/XMLSchema" xmlns:p="http://schemas.microsoft.com/office/2006/metadata/properties" xmlns:ns2="3105c121-0338-46a0-b84d-8612d395ca3a" xmlns:ns3="57a0cfb3-b841-417c-aa06-0b566a8e597a" targetNamespace="http://schemas.microsoft.com/office/2006/metadata/properties" ma:root="true" ma:fieldsID="a2a632d71c299c50cc63c9fc54085cba" ns2:_="" ns3:_="">
    <xsd:import namespace="3105c121-0338-46a0-b84d-8612d395ca3a"/>
    <xsd:import namespace="57a0cfb3-b841-417c-aa06-0b566a8e59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5c121-0338-46a0-b84d-8612d395ca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1aaf2e87-f7c9-42a5-88b1-3e934812a9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a0cfb3-b841-417c-aa06-0b566a8e597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baee19e-9f01-44c2-8f51-280ac3ca76e2}" ma:internalName="TaxCatchAll" ma:showField="CatchAllData" ma:web="57a0cfb3-b841-417c-aa06-0b566a8e59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05c121-0338-46a0-b84d-8612d395ca3a">
      <Terms xmlns="http://schemas.microsoft.com/office/infopath/2007/PartnerControls"/>
    </lcf76f155ced4ddcb4097134ff3c332f>
    <TaxCatchAll xmlns="57a0cfb3-b841-417c-aa06-0b566a8e597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63F173-5A85-4493-A5DD-2A5FABB5DD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05c121-0338-46a0-b84d-8612d395ca3a"/>
    <ds:schemaRef ds:uri="57a0cfb3-b841-417c-aa06-0b566a8e59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58BD91-688C-4562-B5A4-79D1C2EB5618}">
  <ds:schemaRefs>
    <ds:schemaRef ds:uri="3105c121-0338-46a0-b84d-8612d395ca3a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57a0cfb3-b841-417c-aa06-0b566a8e597a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1B582CD-F868-4A89-A826-A8DE82B082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15712</TotalTime>
  <Words>1743</Words>
  <Application>Microsoft Office PowerPoint</Application>
  <PresentationFormat>Widescreen</PresentationFormat>
  <Paragraphs>344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Arial Narrow</vt:lpstr>
      <vt:lpstr>Calibri</vt:lpstr>
      <vt:lpstr>Courier New</vt:lpstr>
      <vt:lpstr>Source Sans Pro SemiBold</vt:lpstr>
      <vt:lpstr>Magellan Federal 2020</vt:lpstr>
      <vt:lpstr>EDUCATION AND EMPLOYMENT INITIATIVE (E2I) OPERATION WARFIGHTER (OWF) </vt:lpstr>
      <vt:lpstr>Areas of Discussion </vt:lpstr>
      <vt:lpstr>Mission and Vision</vt:lpstr>
      <vt:lpstr>WC RCP Objectives</vt:lpstr>
      <vt:lpstr>RSM Comprehensive Recovery Plan</vt:lpstr>
      <vt:lpstr>Education and Employment Initiative (E2I)</vt:lpstr>
      <vt:lpstr>Education &amp; Employment Initiative (E2I)  </vt:lpstr>
      <vt:lpstr>Operation Warfighter (OWF)</vt:lpstr>
      <vt:lpstr>OWF Internship Process</vt:lpstr>
      <vt:lpstr>OWF Forms</vt:lpstr>
      <vt:lpstr>OWF Type of Talent</vt:lpstr>
      <vt:lpstr>Operation Warfighter (OWF)  </vt:lpstr>
      <vt:lpstr>E2I/OWF Regional Coordinators</vt:lpstr>
      <vt:lpstr>Recovery Coordination Program Leadership Contacts</vt:lpstr>
      <vt:lpstr>Social Media Platforms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Streeper, Lindsay</dc:creator>
  <cp:lastModifiedBy>Wendland, Tristen</cp:lastModifiedBy>
  <cp:revision>56</cp:revision>
  <dcterms:created xsi:type="dcterms:W3CDTF">2020-08-05T14:05:56Z</dcterms:created>
  <dcterms:modified xsi:type="dcterms:W3CDTF">2025-04-03T13:40:42Z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0x0101001BB2E00B786BED40B9693B7C6BA85257</vt:lpwstr>
  </property>
  <property fmtid="{D5CDD505-2E9C-101B-9397-08002B2CF9AE}" pid="3" name="Order">
    <vt:r8>1600</vt:r8>
  </property>
  <property fmtid="{D5CDD505-2E9C-101B-9397-08002B2CF9AE}" pid="4" name="MSIP_Label_8be07fcc-3295-428b-88ad-2394f5c2a736_Enabled">
    <vt:lpwstr>true</vt:lpwstr>
  </property>
  <property fmtid="{D5CDD505-2E9C-101B-9397-08002B2CF9AE}" pid="5" name="MSIP_Label_8be07fcc-3295-428b-88ad-2394f5c2a736_SetDate">
    <vt:lpwstr>2022-12-02T18:31:16Z</vt:lpwstr>
  </property>
  <property fmtid="{D5CDD505-2E9C-101B-9397-08002B2CF9AE}" pid="6" name="MSIP_Label_8be07fcc-3295-428b-88ad-2394f5c2a736_Method">
    <vt:lpwstr>Standard</vt:lpwstr>
  </property>
  <property fmtid="{D5CDD505-2E9C-101B-9397-08002B2CF9AE}" pid="7" name="MSIP_Label_8be07fcc-3295-428b-88ad-2394f5c2a736_Name">
    <vt:lpwstr>Business Use</vt:lpwstr>
  </property>
  <property fmtid="{D5CDD505-2E9C-101B-9397-08002B2CF9AE}" pid="8" name="MSIP_Label_8be07fcc-3295-428b-88ad-2394f5c2a736_SiteId">
    <vt:lpwstr>a9df4fcb-7f39-49f4-9d70-1ee81b27a772</vt:lpwstr>
  </property>
  <property fmtid="{D5CDD505-2E9C-101B-9397-08002B2CF9AE}" pid="9" name="MSIP_Label_8be07fcc-3295-428b-88ad-2394f5c2a736_ActionId">
    <vt:lpwstr>836b6b47-7a91-47a8-9d9b-1f00192f877f</vt:lpwstr>
  </property>
  <property fmtid="{D5CDD505-2E9C-101B-9397-08002B2CF9AE}" pid="10" name="MSIP_Label_8be07fcc-3295-428b-88ad-2394f5c2a736_ContentBits">
    <vt:lpwstr>0</vt:lpwstr>
  </property>
  <property fmtid="{D5CDD505-2E9C-101B-9397-08002B2CF9AE}" pid="11" name="MediaServiceImageTags">
    <vt:lpwstr/>
  </property>
</Properties>
</file>